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7" r:id="rId3"/>
    <p:sldId id="270" r:id="rId4"/>
    <p:sldId id="258" r:id="rId5"/>
    <p:sldId id="264" r:id="rId6"/>
    <p:sldId id="266" r:id="rId7"/>
    <p:sldId id="271" r:id="rId8"/>
    <p:sldId id="272" r:id="rId9"/>
    <p:sldId id="288" r:id="rId10"/>
    <p:sldId id="287" r:id="rId11"/>
    <p:sldId id="289" r:id="rId12"/>
    <p:sldId id="282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90" r:id="rId22"/>
    <p:sldId id="284" r:id="rId23"/>
    <p:sldId id="285" r:id="rId24"/>
    <p:sldId id="286" r:id="rId25"/>
    <p:sldId id="292" r:id="rId26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0" autoAdjust="0"/>
  </p:normalViewPr>
  <p:slideViewPr>
    <p:cSldViewPr showGuide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WDC01\LCSA$\Archivio%20corrente\0738-CAIM,%20prestazioni%20servizio%20progettista%20generale\Calcoli\0738-cal001%20calcolo%20consumi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73086232677242E-2"/>
          <c:y val="0.17188537010728072"/>
          <c:w val="0.95292294099185815"/>
          <c:h val="0.67802184515462594"/>
        </c:manualLayout>
      </c:layout>
      <c:lineChart>
        <c:grouping val="standard"/>
        <c:varyColors val="0"/>
        <c:ser>
          <c:idx val="0"/>
          <c:order val="0"/>
          <c:tx>
            <c:strRef>
              <c:f>'produzione sorgenti consortili'!$B$42</c:f>
              <c:strCache>
                <c:ptCount val="1"/>
                <c:pt idx="0">
                  <c:v>produzione sorgenti
 l/s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'produzione sorgenti consortili'!$A$43:$A$54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'produzione sorgenti consortili'!$B$43:$B$54</c:f>
              <c:numCache>
                <c:formatCode>0.00</c:formatCode>
                <c:ptCount val="12"/>
                <c:pt idx="0">
                  <c:v>24.166666666666668</c:v>
                </c:pt>
                <c:pt idx="1">
                  <c:v>24.166666666666668</c:v>
                </c:pt>
                <c:pt idx="2">
                  <c:v>24.166666666666668</c:v>
                </c:pt>
                <c:pt idx="3">
                  <c:v>24.166666666666668</c:v>
                </c:pt>
                <c:pt idx="4">
                  <c:v>24.166666666666668</c:v>
                </c:pt>
                <c:pt idx="5">
                  <c:v>24.166666666666668</c:v>
                </c:pt>
                <c:pt idx="6">
                  <c:v>9.1666666666666661</c:v>
                </c:pt>
                <c:pt idx="7">
                  <c:v>9.1666666666666661</c:v>
                </c:pt>
                <c:pt idx="8">
                  <c:v>24.166666666666668</c:v>
                </c:pt>
                <c:pt idx="9">
                  <c:v>24.166666666666668</c:v>
                </c:pt>
                <c:pt idx="10">
                  <c:v>24.166666666666668</c:v>
                </c:pt>
                <c:pt idx="11">
                  <c:v>24.166666666666668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35648"/>
        <c:axId val="137837184"/>
      </c:lineChart>
      <c:catAx>
        <c:axId val="137835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  <c:crossAx val="137837184"/>
        <c:crossesAt val="5"/>
        <c:auto val="1"/>
        <c:lblAlgn val="ctr"/>
        <c:lblOffset val="100"/>
        <c:noMultiLvlLbl val="0"/>
      </c:catAx>
      <c:valAx>
        <c:axId val="137837184"/>
        <c:scaling>
          <c:orientation val="minMax"/>
          <c:max val="2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  <c:crossAx val="137835648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</c:legendEntry>
      <c:layout>
        <c:manualLayout>
          <c:xMode val="edge"/>
          <c:yMode val="edge"/>
          <c:x val="4.8366438337452494E-2"/>
          <c:y val="3.6883904739249914E-3"/>
          <c:w val="0.25994356729033752"/>
          <c:h val="0.1827501212378483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5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it-C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C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52984819395357E-2"/>
          <c:y val="0.18783098249817021"/>
          <c:w val="0.95292294099185815"/>
          <c:h val="0.68084396561418781"/>
        </c:manualLayout>
      </c:layout>
      <c:lineChart>
        <c:grouping val="standard"/>
        <c:varyColors val="0"/>
        <c:ser>
          <c:idx val="1"/>
          <c:order val="0"/>
          <c:tx>
            <c:strRef>
              <c:f>'produzione sorgenti consortili'!$C$42</c:f>
              <c:strCache>
                <c:ptCount val="1"/>
                <c:pt idx="0">
                  <c:v>Portata media da fornire ai Comuni, situazione attuale
l/s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'produzione sorgenti consortili'!$A$43:$A$54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'produzione sorgenti consortili'!$C$43:$C$54</c:f>
              <c:numCache>
                <c:formatCode>0.00</c:formatCode>
                <c:ptCount val="12"/>
                <c:pt idx="0">
                  <c:v>22.177060237855862</c:v>
                </c:pt>
                <c:pt idx="1">
                  <c:v>22.177060237855862</c:v>
                </c:pt>
                <c:pt idx="2">
                  <c:v>22.177060237855862</c:v>
                </c:pt>
                <c:pt idx="3">
                  <c:v>22.177060237855862</c:v>
                </c:pt>
                <c:pt idx="4">
                  <c:v>22.177060237855862</c:v>
                </c:pt>
                <c:pt idx="5">
                  <c:v>22.177060237855862</c:v>
                </c:pt>
                <c:pt idx="6">
                  <c:v>82.303345470745697</c:v>
                </c:pt>
                <c:pt idx="7">
                  <c:v>82.303345470745697</c:v>
                </c:pt>
                <c:pt idx="8">
                  <c:v>22.177060237855862</c:v>
                </c:pt>
                <c:pt idx="9">
                  <c:v>22.177060237855862</c:v>
                </c:pt>
                <c:pt idx="10">
                  <c:v>22.177060237855862</c:v>
                </c:pt>
                <c:pt idx="11">
                  <c:v>22.177060237855862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68512"/>
        <c:axId val="58040320"/>
      </c:lineChart>
      <c:catAx>
        <c:axId val="143968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  <c:crossAx val="58040320"/>
        <c:crosses val="autoZero"/>
        <c:auto val="1"/>
        <c:lblAlgn val="ctr"/>
        <c:lblOffset val="100"/>
        <c:noMultiLvlLbl val="0"/>
      </c:catAx>
      <c:valAx>
        <c:axId val="580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  <c:crossAx val="143968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</c:legendEntry>
      <c:layout>
        <c:manualLayout>
          <c:xMode val="edge"/>
          <c:yMode val="edge"/>
          <c:x val="7.0432630740320398E-2"/>
          <c:y val="2.8012482557619894E-3"/>
          <c:w val="0.41936255996909716"/>
          <c:h val="0.2050182522647918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it-C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C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99628188136802E-2"/>
          <c:y val="9.0344305920093307E-2"/>
          <c:w val="0.95292294099185815"/>
          <c:h val="0.78651155584718579"/>
        </c:manualLayout>
      </c:layout>
      <c:lineChart>
        <c:grouping val="standard"/>
        <c:varyColors val="0"/>
        <c:ser>
          <c:idx val="0"/>
          <c:order val="0"/>
          <c:tx>
            <c:strRef>
              <c:f>'produzione sorgenti consortili'!$B$42</c:f>
              <c:strCache>
                <c:ptCount val="1"/>
                <c:pt idx="0">
                  <c:v>produzione sorgenti CAIM
 l/s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'produzione sorgenti consortili'!$A$43:$A$54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'produzione sorgenti consortili'!$B$43:$B$54</c:f>
              <c:numCache>
                <c:formatCode>0.00</c:formatCode>
                <c:ptCount val="12"/>
                <c:pt idx="0">
                  <c:v>24.166666666666668</c:v>
                </c:pt>
                <c:pt idx="1">
                  <c:v>24.166666666666668</c:v>
                </c:pt>
                <c:pt idx="2">
                  <c:v>24.166666666666668</c:v>
                </c:pt>
                <c:pt idx="3">
                  <c:v>24.166666666666668</c:v>
                </c:pt>
                <c:pt idx="4">
                  <c:v>24.166666666666668</c:v>
                </c:pt>
                <c:pt idx="5">
                  <c:v>24.166666666666668</c:v>
                </c:pt>
                <c:pt idx="6">
                  <c:v>9.1666666666666661</c:v>
                </c:pt>
                <c:pt idx="7">
                  <c:v>9.1666666666666661</c:v>
                </c:pt>
                <c:pt idx="8">
                  <c:v>24.166666666666668</c:v>
                </c:pt>
                <c:pt idx="9">
                  <c:v>24.166666666666668</c:v>
                </c:pt>
                <c:pt idx="10">
                  <c:v>24.166666666666668</c:v>
                </c:pt>
                <c:pt idx="11">
                  <c:v>24.166666666666668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'produzione sorgenti consortili'!$C$42</c:f>
              <c:strCache>
                <c:ptCount val="1"/>
                <c:pt idx="0">
                  <c:v>Acqua che deve fornire il CAIM per coprire il deficit di produzione delle sorgenti comunali 
l/s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'produzione sorgenti consortili'!$A$43:$A$54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'produzione sorgenti consortili'!$C$43:$C$54</c:f>
              <c:numCache>
                <c:formatCode>0.00</c:formatCode>
                <c:ptCount val="12"/>
                <c:pt idx="0">
                  <c:v>22.177060237855862</c:v>
                </c:pt>
                <c:pt idx="1">
                  <c:v>22.177060237855862</c:v>
                </c:pt>
                <c:pt idx="2">
                  <c:v>22.177060237855862</c:v>
                </c:pt>
                <c:pt idx="3">
                  <c:v>22.177060237855862</c:v>
                </c:pt>
                <c:pt idx="4">
                  <c:v>22.177060237855862</c:v>
                </c:pt>
                <c:pt idx="5">
                  <c:v>22.177060237855862</c:v>
                </c:pt>
                <c:pt idx="6">
                  <c:v>82.303345470745697</c:v>
                </c:pt>
                <c:pt idx="7">
                  <c:v>82.303345470745697</c:v>
                </c:pt>
                <c:pt idx="8">
                  <c:v>22.177060237855862</c:v>
                </c:pt>
                <c:pt idx="9">
                  <c:v>22.177060237855862</c:v>
                </c:pt>
                <c:pt idx="10">
                  <c:v>22.177060237855862</c:v>
                </c:pt>
                <c:pt idx="11">
                  <c:v>22.177060237855862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84224"/>
        <c:axId val="137630080"/>
      </c:lineChart>
      <c:catAx>
        <c:axId val="1372842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  <c:crossAx val="137630080"/>
        <c:crosses val="autoZero"/>
        <c:auto val="1"/>
        <c:lblAlgn val="ctr"/>
        <c:lblOffset val="100"/>
        <c:noMultiLvlLbl val="0"/>
      </c:catAx>
      <c:valAx>
        <c:axId val="13763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CH"/>
          </a:p>
        </c:txPr>
        <c:crossAx val="137284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0432596319937327E-2"/>
          <c:y val="2.418137827735382E-2"/>
          <c:w val="0.41936258953824063"/>
          <c:h val="0.482799498798001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5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it-C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C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2E58-34A4-43A1-B268-B70D04762AD7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7B29-C1CA-460E-8505-B892F528BDB4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3369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58A9-327C-4BF3-9B28-1C2B773A9CA9}" type="slidenum">
              <a:rPr lang="it-CH" smtClean="0"/>
              <a:t>11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511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813ADB-2838-4A2C-AF83-A6D26B877415}" type="slidenum">
              <a:rPr lang="it-IT" altLang="it-CH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it-CH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CH" altLang="it-C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4110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954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3748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6018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0372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8599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603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163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1205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8082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192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66BD-69C1-4C31-A8D6-96C5D40A1015}" type="datetimeFigureOut">
              <a:rPr lang="it-CH" smtClean="0"/>
              <a:t>17.10.2018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B50E-5169-4F5C-9CD4-27EAAF8026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0496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71177" y="1412776"/>
            <a:ext cx="5801653" cy="2769989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it-CH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CAI-M</a:t>
            </a:r>
          </a:p>
          <a:p>
            <a:pPr lvl="0" algn="ctr"/>
            <a:r>
              <a:rPr lang="it-CH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Consorzio Approvvigionamento Idrico del Malcantone</a:t>
            </a:r>
            <a:endParaRPr lang="it-CH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it-CH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Serata informativa</a:t>
            </a:r>
          </a:p>
          <a:p>
            <a:pPr lvl="0" algn="ctr"/>
            <a:endParaRPr lang="it-CH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it-CH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Agno, 22 ottobre 2018 </a:t>
            </a:r>
            <a:endParaRPr lang="it-CH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it-CH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it-CH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CH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33832" y="0"/>
            <a:ext cx="7610832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Calcolo fabbisogni dei singoli Comuni (2013) nei 2 mesi di consumo massimo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3362"/>
              </p:ext>
            </p:extLst>
          </p:nvPr>
        </p:nvGraphicFramePr>
        <p:xfrm>
          <a:off x="107504" y="476672"/>
          <a:ext cx="8928993" cy="5506259"/>
        </p:xfrm>
        <a:graphic>
          <a:graphicData uri="http://schemas.openxmlformats.org/drawingml/2006/table">
            <a:tbl>
              <a:tblPr/>
              <a:tblGrid>
                <a:gridCol w="1368152"/>
                <a:gridCol w="1152128"/>
                <a:gridCol w="1008112"/>
                <a:gridCol w="1008112"/>
                <a:gridCol w="1080120"/>
                <a:gridCol w="1656184"/>
                <a:gridCol w="1656185"/>
              </a:tblGrid>
              <a:tr h="1543859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COMUNE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SEZIONE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Abitanti equivalenti (AE) ATTUALI</a:t>
                      </a:r>
                      <a:b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allacciati al </a:t>
                      </a:r>
                      <a:r>
                        <a:rPr lang="it-CH" sz="13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CAI-M       </a:t>
                      </a:r>
                      <a:endParaRPr lang="it-CH" sz="13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Consumo durante </a:t>
                      </a:r>
                      <a:r>
                        <a:rPr lang="it-CH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mesi  (</a:t>
                      </a:r>
                      <a:r>
                        <a:rPr lang="it-CH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mc/anno)</a:t>
                      </a:r>
                      <a:endParaRPr lang="it-CH" sz="13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Produzione delle fonti </a:t>
                      </a:r>
                      <a:r>
                        <a:rPr lang="it-CH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comunali durante </a:t>
                      </a:r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 mesi       (</a:t>
                      </a:r>
                      <a:r>
                        <a:rPr lang="it-CH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mc/anno)</a:t>
                      </a:r>
                      <a:endParaRPr lang="it-CH" sz="13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Acqua che deve fornire il </a:t>
                      </a:r>
                      <a:r>
                        <a:rPr lang="it-CH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CAI-M </a:t>
                      </a:r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per coprire il deficit di produzione delle sorgenti comunali durante 2 mesi                (</a:t>
                      </a:r>
                      <a:r>
                        <a:rPr lang="it-CH" sz="13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mc/anno)</a:t>
                      </a:r>
                      <a:endParaRPr lang="it-CH" sz="13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Acqua che deve fornire il </a:t>
                      </a:r>
                      <a:r>
                        <a:rPr lang="it-CH" sz="13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CAI-M </a:t>
                      </a:r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annualmente per coprire i deficit (mc/anno</a:t>
                      </a:r>
                      <a:r>
                        <a:rPr lang="it-CH" sz="13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r>
                        <a:rPr lang="it-IT" sz="13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10 + 2 mesi</a:t>
                      </a:r>
                      <a:endParaRPr lang="it-CH" sz="13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AGNO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5'638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174'768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4'812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169'955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488'396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ALTO MALCANTONE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AROSIO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1'240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1'240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4'360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BRENO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16'743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2'232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14'511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39'186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FESCOGGIA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6'373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6'016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10'706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MUGENA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7'577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7'577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26'643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VEZIO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9'225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1'786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7'439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17'561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ARANNO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13'671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4'464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9'207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10'882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BEDIGLIORA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16'420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1'073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15'347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19'575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BIOGGIO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BIOGGIO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2'554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79'177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41'158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38'018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38'018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BOSCO-L.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21'631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4'910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16'721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31'879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CIMO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12'718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12'718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44'719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ISEO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8'346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8'346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29'345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CADEMARIO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37'975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21'427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16'548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16'548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CROGLIO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39'918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3'125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36'793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49'969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CURIO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18'972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18'079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30'910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MIGLIEGLIA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NEGGIO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13'826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10'535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3'291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3'291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NOVAGGIO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37'055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37'055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130'293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VERNATE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24'521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>
                          <a:effectLst/>
                          <a:latin typeface="Arial" panose="020B0604020202020204" pitchFamily="34" charset="0"/>
                        </a:rPr>
                        <a:t>2'500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22'021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29'180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b"/>
                      <a:r>
                        <a:rPr lang="it-CH" sz="1300" b="1" i="0" u="none" strike="noStrike" baseline="0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3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300" b="1" i="0" u="none" strike="noStrike" baseline="0">
                          <a:effectLst/>
                          <a:latin typeface="Arial" panose="020B0604020202020204" pitchFamily="34" charset="0"/>
                        </a:rPr>
                        <a:t>17'424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3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540'154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300" b="1" i="0" u="none" strike="noStrike" baseline="0">
                          <a:effectLst/>
                          <a:latin typeface="Arial" panose="020B0604020202020204" pitchFamily="34" charset="0"/>
                        </a:rPr>
                        <a:t>99'272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440'883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3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1'021'460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e 10"/>
          <p:cNvSpPr/>
          <p:nvPr/>
        </p:nvSpPr>
        <p:spPr bwMode="auto">
          <a:xfrm>
            <a:off x="6156176" y="3933056"/>
            <a:ext cx="864096" cy="72008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3635896" y="5661248"/>
            <a:ext cx="936104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6156176" y="2132856"/>
            <a:ext cx="864096" cy="16561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7452320" y="5733256"/>
            <a:ext cx="1440160" cy="36004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1705"/>
          <a:stretch/>
        </p:blipFill>
        <p:spPr>
          <a:xfrm rot="5400000">
            <a:off x="693571" y="-423428"/>
            <a:ext cx="5489847" cy="6858000"/>
          </a:xfrm>
          <a:prstGeom prst="rect">
            <a:avLst/>
          </a:prstGeom>
        </p:spPr>
      </p:pic>
      <p:pic>
        <p:nvPicPr>
          <p:cNvPr id="3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7019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/>
              <a:t>Calcolo idraulico: situazione attuale, </a:t>
            </a:r>
            <a:r>
              <a:rPr lang="it-IT" b="1" dirty="0" smtClean="0"/>
              <a:t>2 mesi di consumo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massimo</a:t>
            </a:r>
            <a:endParaRPr lang="it-CH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48264" y="548680"/>
            <a:ext cx="1983600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tx2"/>
                </a:solidFill>
              </a:rPr>
              <a:t>Portate, </a:t>
            </a:r>
            <a:r>
              <a:rPr lang="it-IT" sz="1200" dirty="0" smtClean="0">
                <a:solidFill>
                  <a:schemeClr val="tx2"/>
                </a:solidFill>
              </a:rPr>
              <a:t>l/s</a:t>
            </a:r>
            <a:endParaRPr lang="it-CH" sz="1200" dirty="0">
              <a:solidFill>
                <a:schemeClr val="tx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-7141" y="5589240"/>
            <a:ext cx="2120400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/>
              <a:t>Fornitura AIL</a:t>
            </a:r>
            <a:endParaRPr lang="it-CH" dirty="0"/>
          </a:p>
        </p:txBody>
      </p:sp>
      <p:cxnSp>
        <p:nvCxnSpPr>
          <p:cNvPr id="16" name="Connettore 1 15"/>
          <p:cNvCxnSpPr>
            <a:stCxn id="15" idx="0"/>
          </p:cNvCxnSpPr>
          <p:nvPr/>
        </p:nvCxnSpPr>
        <p:spPr bwMode="auto">
          <a:xfrm flipH="1" flipV="1">
            <a:off x="1043608" y="5085184"/>
            <a:ext cx="9451" cy="504056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flipV="1">
            <a:off x="1763688" y="5517232"/>
            <a:ext cx="864096" cy="216024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395536" y="476672"/>
            <a:ext cx="2232248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Pozzi Gerre: P = MAX</a:t>
            </a:r>
            <a:endParaRPr lang="it-CH" dirty="0">
              <a:solidFill>
                <a:srgbClr val="FF0000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12237"/>
          <a:stretch/>
        </p:blipFill>
        <p:spPr>
          <a:xfrm>
            <a:off x="6902875" y="908720"/>
            <a:ext cx="2240975" cy="198086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720835" y="5189131"/>
            <a:ext cx="4617016" cy="5847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3200" dirty="0" smtClean="0">
                <a:solidFill>
                  <a:srgbClr val="FF0000"/>
                </a:solidFill>
              </a:rPr>
              <a:t>Fabbisogno: 540’154 mc </a:t>
            </a:r>
            <a:endParaRPr lang="it-C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2954" b="9236"/>
          <a:stretch/>
        </p:blipFill>
        <p:spPr>
          <a:xfrm>
            <a:off x="0" y="-8709"/>
            <a:ext cx="9144000" cy="6013723"/>
          </a:xfrm>
          <a:prstGeom prst="rect">
            <a:avLst/>
          </a:prstGeom>
        </p:spPr>
      </p:pic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4988339" y="2558713"/>
            <a:ext cx="1081087" cy="7191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CH"/>
          </a:p>
        </p:txBody>
      </p:sp>
      <p:sp>
        <p:nvSpPr>
          <p:cNvPr id="13" name="CasellaDiTesto 12"/>
          <p:cNvSpPr txBox="1"/>
          <p:nvPr/>
        </p:nvSpPr>
        <p:spPr>
          <a:xfrm>
            <a:off x="998147" y="0"/>
            <a:ext cx="7408873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Risanamento sorgenti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Gradiccioli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5577114" y="1905807"/>
            <a:ext cx="476023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4274425" y="1612934"/>
            <a:ext cx="476023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4767406" y="2853338"/>
            <a:ext cx="476023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64550" y="1515171"/>
            <a:ext cx="1534710" cy="92333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Risanamento sorgenti</a:t>
            </a:r>
          </a:p>
          <a:p>
            <a:pPr algn="ctr">
              <a:spcBef>
                <a:spcPts val="0"/>
              </a:spcBef>
            </a:pPr>
            <a:r>
              <a:rPr lang="it-IT" dirty="0" err="1" smtClean="0">
                <a:solidFill>
                  <a:srgbClr val="FF0000"/>
                </a:solidFill>
              </a:rPr>
              <a:t>Mattarone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658339" y="1339547"/>
            <a:ext cx="1534710" cy="92333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Risanamento sorgenti </a:t>
            </a:r>
            <a:r>
              <a:rPr lang="it-IT" dirty="0" err="1" smtClean="0">
                <a:solidFill>
                  <a:srgbClr val="FF0000"/>
                </a:solidFill>
              </a:rPr>
              <a:t>Tossighera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363197" y="2782034"/>
            <a:ext cx="1534710" cy="92333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Risanamento Camera </a:t>
            </a:r>
            <a:r>
              <a:rPr lang="it-IT" dirty="0" err="1" smtClean="0">
                <a:solidFill>
                  <a:srgbClr val="FF0000"/>
                </a:solidFill>
              </a:rPr>
              <a:t>Varera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2" name="Figura a mano libera 1"/>
          <p:cNvSpPr/>
          <p:nvPr/>
        </p:nvSpPr>
        <p:spPr>
          <a:xfrm>
            <a:off x="4447378" y="2028568"/>
            <a:ext cx="325464" cy="922149"/>
          </a:xfrm>
          <a:custGeom>
            <a:avLst/>
            <a:gdLst>
              <a:gd name="connsiteX0" fmla="*/ 139484 w 325464"/>
              <a:gd name="connsiteY0" fmla="*/ 0 h 922149"/>
              <a:gd name="connsiteX1" fmla="*/ 185979 w 325464"/>
              <a:gd name="connsiteY1" fmla="*/ 147234 h 922149"/>
              <a:gd name="connsiteX2" fmla="*/ 0 w 325464"/>
              <a:gd name="connsiteY2" fmla="*/ 495946 h 922149"/>
              <a:gd name="connsiteX3" fmla="*/ 185979 w 325464"/>
              <a:gd name="connsiteY3" fmla="*/ 743918 h 922149"/>
              <a:gd name="connsiteX4" fmla="*/ 325464 w 325464"/>
              <a:gd name="connsiteY4" fmla="*/ 922149 h 9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464" h="922149">
                <a:moveTo>
                  <a:pt x="139484" y="0"/>
                </a:moveTo>
                <a:cubicBezTo>
                  <a:pt x="174355" y="32288"/>
                  <a:pt x="209226" y="64576"/>
                  <a:pt x="185979" y="147234"/>
                </a:cubicBezTo>
                <a:cubicBezTo>
                  <a:pt x="162732" y="229892"/>
                  <a:pt x="0" y="396499"/>
                  <a:pt x="0" y="495946"/>
                </a:cubicBezTo>
                <a:cubicBezTo>
                  <a:pt x="0" y="595393"/>
                  <a:pt x="131735" y="672884"/>
                  <a:pt x="185979" y="743918"/>
                </a:cubicBezTo>
                <a:cubicBezTo>
                  <a:pt x="240223" y="814952"/>
                  <a:pt x="282843" y="868550"/>
                  <a:pt x="325464" y="922149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Figura a mano libera 4"/>
          <p:cNvSpPr/>
          <p:nvPr/>
        </p:nvSpPr>
        <p:spPr>
          <a:xfrm>
            <a:off x="5013066" y="2214547"/>
            <a:ext cx="550190" cy="635431"/>
          </a:xfrm>
          <a:custGeom>
            <a:avLst/>
            <a:gdLst>
              <a:gd name="connsiteX0" fmla="*/ 550190 w 550190"/>
              <a:gd name="connsiteY0" fmla="*/ 0 h 635431"/>
              <a:gd name="connsiteX1" fmla="*/ 395207 w 550190"/>
              <a:gd name="connsiteY1" fmla="*/ 170482 h 635431"/>
              <a:gd name="connsiteX2" fmla="*/ 340963 w 550190"/>
              <a:gd name="connsiteY2" fmla="*/ 410706 h 635431"/>
              <a:gd name="connsiteX3" fmla="*/ 108488 w 550190"/>
              <a:gd name="connsiteY3" fmla="*/ 534692 h 635431"/>
              <a:gd name="connsiteX4" fmla="*/ 0 w 550190"/>
              <a:gd name="connsiteY4" fmla="*/ 635431 h 63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90" h="635431">
                <a:moveTo>
                  <a:pt x="550190" y="0"/>
                </a:moveTo>
                <a:cubicBezTo>
                  <a:pt x="490134" y="51015"/>
                  <a:pt x="430078" y="102031"/>
                  <a:pt x="395207" y="170482"/>
                </a:cubicBezTo>
                <a:cubicBezTo>
                  <a:pt x="360336" y="238933"/>
                  <a:pt x="388749" y="350004"/>
                  <a:pt x="340963" y="410706"/>
                </a:cubicBezTo>
                <a:cubicBezTo>
                  <a:pt x="293177" y="471408"/>
                  <a:pt x="165315" y="497238"/>
                  <a:pt x="108488" y="534692"/>
                </a:cubicBezTo>
                <a:cubicBezTo>
                  <a:pt x="51661" y="572146"/>
                  <a:pt x="25830" y="603788"/>
                  <a:pt x="0" y="635431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Figura a mano libera 6"/>
          <p:cNvSpPr/>
          <p:nvPr/>
        </p:nvSpPr>
        <p:spPr>
          <a:xfrm>
            <a:off x="2502341" y="3237435"/>
            <a:ext cx="2347993" cy="1642821"/>
          </a:xfrm>
          <a:custGeom>
            <a:avLst/>
            <a:gdLst>
              <a:gd name="connsiteX0" fmla="*/ 2347993 w 2347993"/>
              <a:gd name="connsiteY0" fmla="*/ 0 h 1642821"/>
              <a:gd name="connsiteX1" fmla="*/ 2216257 w 2347993"/>
              <a:gd name="connsiteY1" fmla="*/ 178231 h 1642821"/>
              <a:gd name="connsiteX2" fmla="*/ 2007030 w 2347993"/>
              <a:gd name="connsiteY2" fmla="*/ 278970 h 1642821"/>
              <a:gd name="connsiteX3" fmla="*/ 1689315 w 2347993"/>
              <a:gd name="connsiteY3" fmla="*/ 503695 h 1642821"/>
              <a:gd name="connsiteX4" fmla="*/ 1247613 w 2347993"/>
              <a:gd name="connsiteY4" fmla="*/ 612183 h 1642821"/>
              <a:gd name="connsiteX5" fmla="*/ 1053885 w 2347993"/>
              <a:gd name="connsiteY5" fmla="*/ 813661 h 1642821"/>
              <a:gd name="connsiteX6" fmla="*/ 836908 w 2347993"/>
              <a:gd name="connsiteY6" fmla="*/ 767166 h 1642821"/>
              <a:gd name="connsiteX7" fmla="*/ 643179 w 2347993"/>
              <a:gd name="connsiteY7" fmla="*/ 929899 h 1642821"/>
              <a:gd name="connsiteX8" fmla="*/ 139485 w 2347993"/>
              <a:gd name="connsiteY8" fmla="*/ 1356102 h 1642821"/>
              <a:gd name="connsiteX9" fmla="*/ 0 w 2347993"/>
              <a:gd name="connsiteY9" fmla="*/ 1642821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993" h="1642821">
                <a:moveTo>
                  <a:pt x="2347993" y="0"/>
                </a:moveTo>
                <a:cubicBezTo>
                  <a:pt x="2310538" y="65868"/>
                  <a:pt x="2273084" y="131736"/>
                  <a:pt x="2216257" y="178231"/>
                </a:cubicBezTo>
                <a:cubicBezTo>
                  <a:pt x="2159430" y="224726"/>
                  <a:pt x="2094854" y="224726"/>
                  <a:pt x="2007030" y="278970"/>
                </a:cubicBezTo>
                <a:cubicBezTo>
                  <a:pt x="1919206" y="333214"/>
                  <a:pt x="1815885" y="448159"/>
                  <a:pt x="1689315" y="503695"/>
                </a:cubicBezTo>
                <a:cubicBezTo>
                  <a:pt x="1562745" y="559231"/>
                  <a:pt x="1353518" y="560522"/>
                  <a:pt x="1247613" y="612183"/>
                </a:cubicBezTo>
                <a:cubicBezTo>
                  <a:pt x="1141708" y="663844"/>
                  <a:pt x="1122336" y="787831"/>
                  <a:pt x="1053885" y="813661"/>
                </a:cubicBezTo>
                <a:cubicBezTo>
                  <a:pt x="985434" y="839492"/>
                  <a:pt x="905359" y="747793"/>
                  <a:pt x="836908" y="767166"/>
                </a:cubicBezTo>
                <a:cubicBezTo>
                  <a:pt x="768457" y="786539"/>
                  <a:pt x="643179" y="929899"/>
                  <a:pt x="643179" y="929899"/>
                </a:cubicBezTo>
                <a:cubicBezTo>
                  <a:pt x="526942" y="1028055"/>
                  <a:pt x="246681" y="1237282"/>
                  <a:pt x="139485" y="1356102"/>
                </a:cubicBezTo>
                <a:cubicBezTo>
                  <a:pt x="32289" y="1474922"/>
                  <a:pt x="0" y="1642821"/>
                  <a:pt x="0" y="1642821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0" name="CasellaDiTesto 19"/>
          <p:cNvSpPr txBox="1"/>
          <p:nvPr/>
        </p:nvSpPr>
        <p:spPr>
          <a:xfrm>
            <a:off x="3803035" y="4003817"/>
            <a:ext cx="1534710" cy="1754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Sostituzione programmata tubazioni fino alla camera Piantagione (Arosio)</a:t>
            </a:r>
            <a:endParaRPr lang="it-CH" dirty="0">
              <a:solidFill>
                <a:srgbClr val="FF0000"/>
              </a:solidFill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19964" y="4710652"/>
            <a:ext cx="1584176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ManutenzioneImpianto</a:t>
            </a:r>
            <a:r>
              <a:rPr lang="it-IT" dirty="0" smtClean="0">
                <a:solidFill>
                  <a:srgbClr val="FF0000"/>
                </a:solidFill>
              </a:rPr>
              <a:t> UV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Piantagione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2306262" y="4868660"/>
            <a:ext cx="293637" cy="2629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8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5" grpId="0" animBg="1"/>
      <p:bldP spid="7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42149" y="233634"/>
            <a:ext cx="86448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it-IT" sz="800" b="0" u="sng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0" u="sng" dirty="0" smtClean="0"/>
              <a:t>Attualmente i Comuni allacciati alle sorgenti del </a:t>
            </a:r>
            <a:r>
              <a:rPr lang="it-IT" sz="2000" b="0" u="sng" dirty="0" err="1" smtClean="0"/>
              <a:t>Gradiccioli</a:t>
            </a:r>
            <a:r>
              <a:rPr lang="it-IT" sz="2000" b="0" u="sng" dirty="0" smtClean="0"/>
              <a:t> ricevono acqua </a:t>
            </a:r>
            <a:r>
              <a:rPr lang="it-IT" sz="2000" b="1" u="sng" dirty="0" smtClean="0">
                <a:solidFill>
                  <a:srgbClr val="FF0000"/>
                </a:solidFill>
              </a:rPr>
              <a:t>secondo proporzioni fisse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8037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istema di distribuzione dalle sorgenti attuale: perché l’acqua viene sprecata?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" y="1090203"/>
            <a:ext cx="4576296" cy="25741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1" y="1090203"/>
            <a:ext cx="4580709" cy="257664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9249" y="3714206"/>
            <a:ext cx="3202591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/>
              <a:t>Camera di ripartizione attuale</a:t>
            </a:r>
            <a:endParaRPr lang="it-CH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2940" y="4589417"/>
            <a:ext cx="3202591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Quando i serbatoi comunali sono pieni, l’acqua esce dallo scarico di troppo pieno e viene sprecata</a:t>
            </a:r>
            <a:endParaRPr lang="it-CH" dirty="0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1" y="3683268"/>
            <a:ext cx="4579749" cy="2576109"/>
          </a:xfrm>
          <a:prstGeom prst="rect">
            <a:avLst/>
          </a:prstGeom>
        </p:spPr>
      </p:pic>
      <p:cxnSp>
        <p:nvCxnSpPr>
          <p:cNvPr id="13" name="Connettore 1 12"/>
          <p:cNvCxnSpPr/>
          <p:nvPr/>
        </p:nvCxnSpPr>
        <p:spPr bwMode="auto">
          <a:xfrm>
            <a:off x="3204754" y="4972596"/>
            <a:ext cx="4071700" cy="55255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797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665849" y="5687781"/>
            <a:ext cx="2133600" cy="476250"/>
          </a:xfrm>
          <a:noFill/>
        </p:spPr>
        <p:txBody>
          <a:bodyPr/>
          <a:lstStyle/>
          <a:p>
            <a:fld id="{703AC3C1-67F1-4E75-853B-7499B6BA5F52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1462937" y="-4752"/>
            <a:ext cx="6401639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orgenti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Gradiccioli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attarone-Tossighera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): situazione attuale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7553"/>
          <a:stretch/>
        </p:blipFill>
        <p:spPr>
          <a:xfrm>
            <a:off x="0" y="404664"/>
            <a:ext cx="4572000" cy="30464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>
          <a:xfrm>
            <a:off x="4572000" y="403907"/>
            <a:ext cx="4572000" cy="303883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" b="-1"/>
          <a:stretch/>
        </p:blipFill>
        <p:spPr>
          <a:xfrm>
            <a:off x="4572000" y="3434963"/>
            <a:ext cx="4572000" cy="342303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3"/>
          <a:stretch/>
        </p:blipFill>
        <p:spPr>
          <a:xfrm>
            <a:off x="0" y="3434579"/>
            <a:ext cx="4572000" cy="34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38037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Captazione riale Frassino (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Novaggio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): situazione attuale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/>
          <a:stretch/>
        </p:blipFill>
        <p:spPr>
          <a:xfrm>
            <a:off x="0" y="333954"/>
            <a:ext cx="4572000" cy="30950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/>
          <a:stretch/>
        </p:blipFill>
        <p:spPr>
          <a:xfrm>
            <a:off x="4572000" y="333954"/>
            <a:ext cx="4572000" cy="30950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7019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Pozzi delle Gerre (Madonna del Piano): situazione attuale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>
          <a:xfrm>
            <a:off x="0" y="332656"/>
            <a:ext cx="4572000" cy="31016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>
          <a:xfrm>
            <a:off x="4572000" y="332656"/>
            <a:ext cx="4572000" cy="3101660"/>
          </a:xfrm>
          <a:prstGeom prst="rect">
            <a:avLst/>
          </a:prstGeom>
        </p:spPr>
      </p:pic>
      <p:pic>
        <p:nvPicPr>
          <p:cNvPr id="7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59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-23664" y="-36676"/>
            <a:ext cx="9086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 smtClean="0">
                <a:solidFill>
                  <a:schemeClr val="accent1">
                    <a:lumMod val="50000"/>
                  </a:schemeClr>
                </a:solidFill>
              </a:rPr>
              <a:t>Sviluppi futuri della rete di distribuzione CAI-M</a:t>
            </a:r>
            <a:endParaRPr lang="it-CH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764704"/>
            <a:ext cx="8143905" cy="517064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it-IT" sz="2500" dirty="0" smtClean="0"/>
              <a:t>OBIETTIVI</a:t>
            </a:r>
            <a:endParaRPr lang="it-IT" sz="25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500" b="0" dirty="0" smtClean="0">
                <a:solidFill>
                  <a:schemeClr val="tx1"/>
                </a:solidFill>
              </a:rPr>
              <a:t>Allacciare al CAI-M tutti gli utenti del comprensorio </a:t>
            </a:r>
            <a:r>
              <a:rPr lang="it-IT" sz="2000" b="0" dirty="0" smtClean="0">
                <a:solidFill>
                  <a:schemeClr val="tx1"/>
                </a:solidFill>
              </a:rPr>
              <a:t>(</a:t>
            </a:r>
            <a:r>
              <a:rPr lang="it-IT" sz="2000" b="0" dirty="0" err="1" smtClean="0">
                <a:solidFill>
                  <a:schemeClr val="tx1"/>
                </a:solidFill>
              </a:rPr>
              <a:t>Miglieglia</a:t>
            </a:r>
            <a:r>
              <a:rPr lang="it-IT" sz="2000" b="0" dirty="0" smtClean="0">
                <a:solidFill>
                  <a:schemeClr val="tx1"/>
                </a:solidFill>
              </a:rPr>
              <a:t>, Arosio, Banco-</a:t>
            </a:r>
            <a:r>
              <a:rPr lang="it-IT" sz="2000" b="0" dirty="0" err="1" smtClean="0">
                <a:solidFill>
                  <a:schemeClr val="tx1"/>
                </a:solidFill>
              </a:rPr>
              <a:t>Nerocco</a:t>
            </a:r>
            <a:r>
              <a:rPr lang="it-IT" sz="2000" b="0" dirty="0" smtClean="0">
                <a:solidFill>
                  <a:schemeClr val="tx1"/>
                </a:solidFill>
              </a:rPr>
              <a:t> attualmente non allacciati)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500" dirty="0" smtClean="0">
                <a:solidFill>
                  <a:schemeClr val="tx1"/>
                </a:solidFill>
              </a:rPr>
              <a:t>Sopperire alle fonti comunali che verranno abbandonate: </a:t>
            </a:r>
          </a:p>
          <a:p>
            <a:pPr marL="1255713" indent="-357188" algn="l">
              <a:buFont typeface="Wingdings" panose="05000000000000000000" pitchFamily="2" charset="2"/>
              <a:buChar char="Ø"/>
              <a:defRPr/>
            </a:pPr>
            <a:r>
              <a:rPr lang="it-IT" sz="2000" dirty="0" err="1" smtClean="0">
                <a:solidFill>
                  <a:schemeClr val="tx1"/>
                </a:solidFill>
              </a:rPr>
              <a:t>Neggio</a:t>
            </a:r>
            <a:r>
              <a:rPr lang="it-IT" sz="2000" dirty="0" smtClean="0">
                <a:solidFill>
                  <a:schemeClr val="tx1"/>
                </a:solidFill>
              </a:rPr>
              <a:t> (abbandono sorgenti del </a:t>
            </a:r>
            <a:r>
              <a:rPr lang="it-IT" sz="2000" dirty="0" err="1" smtClean="0">
                <a:solidFill>
                  <a:schemeClr val="tx1"/>
                </a:solidFill>
              </a:rPr>
              <a:t>Simano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</a:p>
          <a:p>
            <a:pPr marL="1255713" indent="-357188" algn="l">
              <a:buFont typeface="Wingdings" panose="05000000000000000000" pitchFamily="2" charset="2"/>
              <a:buChar char="Ø"/>
              <a:defRPr/>
            </a:pPr>
            <a:r>
              <a:rPr lang="it-IT" sz="2000" b="0" dirty="0" err="1" smtClean="0">
                <a:solidFill>
                  <a:schemeClr val="tx1"/>
                </a:solidFill>
              </a:rPr>
              <a:t>Aranno</a:t>
            </a:r>
            <a:r>
              <a:rPr lang="it-IT" sz="2000" b="0" dirty="0" smtClean="0">
                <a:solidFill>
                  <a:schemeClr val="tx1"/>
                </a:solidFill>
              </a:rPr>
              <a:t> (abbandono sorgente </a:t>
            </a:r>
            <a:r>
              <a:rPr lang="it-IT" sz="2000" b="0" dirty="0" err="1" smtClean="0">
                <a:solidFill>
                  <a:schemeClr val="tx1"/>
                </a:solidFill>
              </a:rPr>
              <a:t>Mugena</a:t>
            </a:r>
            <a:r>
              <a:rPr lang="it-IT" sz="2000" b="0" dirty="0" smtClean="0">
                <a:solidFill>
                  <a:schemeClr val="tx1"/>
                </a:solidFill>
              </a:rPr>
              <a:t>, vedi PCAI)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500" b="0" dirty="0" smtClean="0">
                <a:solidFill>
                  <a:schemeClr val="tx1"/>
                </a:solidFill>
              </a:rPr>
              <a:t>Sfruttare al meglio l’acqua sorgiva (sorgenti </a:t>
            </a:r>
            <a:r>
              <a:rPr lang="it-IT" sz="2500" b="0" dirty="0" err="1" smtClean="0">
                <a:solidFill>
                  <a:schemeClr val="tx1"/>
                </a:solidFill>
              </a:rPr>
              <a:t>Gradiccioli</a:t>
            </a:r>
            <a:r>
              <a:rPr lang="it-IT" sz="2500" b="0" dirty="0" smtClean="0">
                <a:solidFill>
                  <a:schemeClr val="tx1"/>
                </a:solidFill>
              </a:rPr>
              <a:t>) garantendo l’approvvigionamento per caduta a tutti i Comuni </a:t>
            </a:r>
            <a:r>
              <a:rPr lang="it-IT" sz="2000" dirty="0">
                <a:solidFill>
                  <a:schemeClr val="tx1"/>
                </a:solidFill>
              </a:rPr>
              <a:t>(situazioni di fabbisogno </a:t>
            </a:r>
            <a:r>
              <a:rPr lang="it-IT" sz="2000" dirty="0" smtClean="0">
                <a:solidFill>
                  <a:schemeClr val="tx1"/>
                </a:solidFill>
              </a:rPr>
              <a:t>medio)</a:t>
            </a:r>
            <a:endParaRPr lang="it-IT" sz="2500" b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500" dirty="0" smtClean="0">
                <a:solidFill>
                  <a:schemeClr val="tx1"/>
                </a:solidFill>
              </a:rPr>
              <a:t>Dare la possibilità di approvvigionamento dalla falda per tutti i Comuni </a:t>
            </a:r>
            <a:r>
              <a:rPr lang="it-IT" sz="2000" dirty="0" smtClean="0">
                <a:solidFill>
                  <a:schemeClr val="tx1"/>
                </a:solidFill>
              </a:rPr>
              <a:t>(situazioni di fabbisogno massimo)</a:t>
            </a:r>
            <a:endParaRPr lang="it-IT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Dimensionare gli impianti tenendo conto dell’aumento </a:t>
            </a:r>
            <a:r>
              <a:rPr lang="it-IT" sz="2400" dirty="0"/>
              <a:t>della </a:t>
            </a:r>
            <a:r>
              <a:rPr lang="it-IT" sz="2400" dirty="0" smtClean="0"/>
              <a:t>popolazione (orizzonte 2050)</a:t>
            </a:r>
            <a:endParaRPr lang="it-IT" sz="24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it-IT" sz="2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r="868"/>
          <a:stretch/>
        </p:blipFill>
        <p:spPr>
          <a:xfrm>
            <a:off x="0" y="21516"/>
            <a:ext cx="9136251" cy="6110033"/>
          </a:xfrm>
          <a:prstGeom prst="rect">
            <a:avLst/>
          </a:prstGeom>
        </p:spPr>
      </p:pic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39165" y="-76072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Proposta di modifica del sistema di distribuzione dalle sorgenti attuale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 bwMode="auto">
          <a:xfrm>
            <a:off x="6548021" y="3054842"/>
            <a:ext cx="1184931" cy="865415"/>
          </a:xfrm>
          <a:custGeom>
            <a:avLst/>
            <a:gdLst>
              <a:gd name="connsiteX0" fmla="*/ 1183821 w 1184931"/>
              <a:gd name="connsiteY0" fmla="*/ 0 h 865415"/>
              <a:gd name="connsiteX1" fmla="*/ 1126671 w 1184931"/>
              <a:gd name="connsiteY1" fmla="*/ 155122 h 865415"/>
              <a:gd name="connsiteX2" fmla="*/ 808264 w 1184931"/>
              <a:gd name="connsiteY2" fmla="*/ 408215 h 865415"/>
              <a:gd name="connsiteX3" fmla="*/ 375557 w 1184931"/>
              <a:gd name="connsiteY3" fmla="*/ 595993 h 865415"/>
              <a:gd name="connsiteX4" fmla="*/ 0 w 1184931"/>
              <a:gd name="connsiteY4" fmla="*/ 865415 h 86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31" h="865415">
                <a:moveTo>
                  <a:pt x="1183821" y="0"/>
                </a:moveTo>
                <a:cubicBezTo>
                  <a:pt x="1186542" y="43543"/>
                  <a:pt x="1189264" y="87086"/>
                  <a:pt x="1126671" y="155122"/>
                </a:cubicBezTo>
                <a:cubicBezTo>
                  <a:pt x="1064078" y="223158"/>
                  <a:pt x="933450" y="334737"/>
                  <a:pt x="808264" y="408215"/>
                </a:cubicBezTo>
                <a:cubicBezTo>
                  <a:pt x="683078" y="481693"/>
                  <a:pt x="510268" y="519793"/>
                  <a:pt x="375557" y="595993"/>
                </a:cubicBezTo>
                <a:cubicBezTo>
                  <a:pt x="240846" y="672193"/>
                  <a:pt x="120423" y="768804"/>
                  <a:pt x="0" y="865415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6460111" y="3910987"/>
            <a:ext cx="180203" cy="520700"/>
          </a:xfrm>
          <a:custGeom>
            <a:avLst/>
            <a:gdLst>
              <a:gd name="connsiteX0" fmla="*/ 139700 w 180203"/>
              <a:gd name="connsiteY0" fmla="*/ 0 h 520700"/>
              <a:gd name="connsiteX1" fmla="*/ 171450 w 180203"/>
              <a:gd name="connsiteY1" fmla="*/ 190500 h 520700"/>
              <a:gd name="connsiteX2" fmla="*/ 0 w 180203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203" h="520700">
                <a:moveTo>
                  <a:pt x="139700" y="0"/>
                </a:moveTo>
                <a:cubicBezTo>
                  <a:pt x="167216" y="51858"/>
                  <a:pt x="194733" y="103717"/>
                  <a:pt x="171450" y="190500"/>
                </a:cubicBezTo>
                <a:cubicBezTo>
                  <a:pt x="148167" y="277283"/>
                  <a:pt x="74083" y="398991"/>
                  <a:pt x="0" y="520700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4" name="CasellaDiTesto 23"/>
          <p:cNvSpPr txBox="1"/>
          <p:nvPr/>
        </p:nvSpPr>
        <p:spPr>
          <a:xfrm>
            <a:off x="6676581" y="4118168"/>
            <a:ext cx="1584176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Collegamento con Arosio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932040" y="1628800"/>
            <a:ext cx="18002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Collegamento Breno-</a:t>
            </a:r>
            <a:r>
              <a:rPr lang="it-IT" dirty="0" err="1" smtClean="0">
                <a:solidFill>
                  <a:srgbClr val="FF0000"/>
                </a:solidFill>
              </a:rPr>
              <a:t>Miglieglia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4978579" y="3873903"/>
            <a:ext cx="1601674" cy="535134"/>
          </a:xfrm>
          <a:custGeom>
            <a:avLst/>
            <a:gdLst>
              <a:gd name="connsiteX0" fmla="*/ 1600200 w 1601674"/>
              <a:gd name="connsiteY0" fmla="*/ 0 h 535134"/>
              <a:gd name="connsiteX1" fmla="*/ 1573619 w 1601674"/>
              <a:gd name="connsiteY1" fmla="*/ 111642 h 535134"/>
              <a:gd name="connsiteX2" fmla="*/ 1408814 w 1601674"/>
              <a:gd name="connsiteY2" fmla="*/ 111642 h 535134"/>
              <a:gd name="connsiteX3" fmla="*/ 1297172 w 1601674"/>
              <a:gd name="connsiteY3" fmla="*/ 164805 h 535134"/>
              <a:gd name="connsiteX4" fmla="*/ 1302489 w 1601674"/>
              <a:gd name="connsiteY4" fmla="*/ 318977 h 535134"/>
              <a:gd name="connsiteX5" fmla="*/ 1233377 w 1601674"/>
              <a:gd name="connsiteY5" fmla="*/ 451884 h 535134"/>
              <a:gd name="connsiteX6" fmla="*/ 1212112 w 1601674"/>
              <a:gd name="connsiteY6" fmla="*/ 531628 h 535134"/>
              <a:gd name="connsiteX7" fmla="*/ 1084521 w 1601674"/>
              <a:gd name="connsiteY7" fmla="*/ 515679 h 535134"/>
              <a:gd name="connsiteX8" fmla="*/ 983512 w 1601674"/>
              <a:gd name="connsiteY8" fmla="*/ 467833 h 535134"/>
              <a:gd name="connsiteX9" fmla="*/ 887819 w 1601674"/>
              <a:gd name="connsiteY9" fmla="*/ 457200 h 535134"/>
              <a:gd name="connsiteX10" fmla="*/ 776177 w 1601674"/>
              <a:gd name="connsiteY10" fmla="*/ 478465 h 535134"/>
              <a:gd name="connsiteX11" fmla="*/ 643270 w 1601674"/>
              <a:gd name="connsiteY11" fmla="*/ 467833 h 535134"/>
              <a:gd name="connsiteX12" fmla="*/ 499730 w 1601674"/>
              <a:gd name="connsiteY12" fmla="*/ 435935 h 535134"/>
              <a:gd name="connsiteX13" fmla="*/ 372140 w 1601674"/>
              <a:gd name="connsiteY13" fmla="*/ 398721 h 535134"/>
              <a:gd name="connsiteX14" fmla="*/ 303028 w 1601674"/>
              <a:gd name="connsiteY14" fmla="*/ 361507 h 535134"/>
              <a:gd name="connsiteX15" fmla="*/ 74428 w 1601674"/>
              <a:gd name="connsiteY15" fmla="*/ 329610 h 535134"/>
              <a:gd name="connsiteX16" fmla="*/ 0 w 1601674"/>
              <a:gd name="connsiteY16" fmla="*/ 287079 h 5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1674" h="535134">
                <a:moveTo>
                  <a:pt x="1600200" y="0"/>
                </a:moveTo>
                <a:cubicBezTo>
                  <a:pt x="1602858" y="46517"/>
                  <a:pt x="1605517" y="93035"/>
                  <a:pt x="1573619" y="111642"/>
                </a:cubicBezTo>
                <a:cubicBezTo>
                  <a:pt x="1541721" y="130249"/>
                  <a:pt x="1454888" y="102782"/>
                  <a:pt x="1408814" y="111642"/>
                </a:cubicBezTo>
                <a:cubicBezTo>
                  <a:pt x="1362739" y="120503"/>
                  <a:pt x="1314893" y="130249"/>
                  <a:pt x="1297172" y="164805"/>
                </a:cubicBezTo>
                <a:cubicBezTo>
                  <a:pt x="1279451" y="199361"/>
                  <a:pt x="1313121" y="271131"/>
                  <a:pt x="1302489" y="318977"/>
                </a:cubicBezTo>
                <a:cubicBezTo>
                  <a:pt x="1291857" y="366823"/>
                  <a:pt x="1248440" y="416442"/>
                  <a:pt x="1233377" y="451884"/>
                </a:cubicBezTo>
                <a:cubicBezTo>
                  <a:pt x="1218314" y="487326"/>
                  <a:pt x="1236921" y="520996"/>
                  <a:pt x="1212112" y="531628"/>
                </a:cubicBezTo>
                <a:cubicBezTo>
                  <a:pt x="1187303" y="542260"/>
                  <a:pt x="1122621" y="526311"/>
                  <a:pt x="1084521" y="515679"/>
                </a:cubicBezTo>
                <a:cubicBezTo>
                  <a:pt x="1046421" y="505047"/>
                  <a:pt x="1016296" y="477579"/>
                  <a:pt x="983512" y="467833"/>
                </a:cubicBezTo>
                <a:cubicBezTo>
                  <a:pt x="950728" y="458087"/>
                  <a:pt x="922375" y="455428"/>
                  <a:pt x="887819" y="457200"/>
                </a:cubicBezTo>
                <a:cubicBezTo>
                  <a:pt x="853263" y="458972"/>
                  <a:pt x="816935" y="476693"/>
                  <a:pt x="776177" y="478465"/>
                </a:cubicBezTo>
                <a:cubicBezTo>
                  <a:pt x="735419" y="480237"/>
                  <a:pt x="689344" y="474921"/>
                  <a:pt x="643270" y="467833"/>
                </a:cubicBezTo>
                <a:cubicBezTo>
                  <a:pt x="597196" y="460745"/>
                  <a:pt x="544918" y="447454"/>
                  <a:pt x="499730" y="435935"/>
                </a:cubicBezTo>
                <a:cubicBezTo>
                  <a:pt x="454542" y="424416"/>
                  <a:pt x="404924" y="411126"/>
                  <a:pt x="372140" y="398721"/>
                </a:cubicBezTo>
                <a:cubicBezTo>
                  <a:pt x="339356" y="386316"/>
                  <a:pt x="352647" y="373025"/>
                  <a:pt x="303028" y="361507"/>
                </a:cubicBezTo>
                <a:cubicBezTo>
                  <a:pt x="253409" y="349989"/>
                  <a:pt x="124933" y="342015"/>
                  <a:pt x="74428" y="329610"/>
                </a:cubicBezTo>
                <a:cubicBezTo>
                  <a:pt x="23923" y="317205"/>
                  <a:pt x="11961" y="302142"/>
                  <a:pt x="0" y="287079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9" name="CasellaDiTesto 28"/>
          <p:cNvSpPr txBox="1"/>
          <p:nvPr/>
        </p:nvSpPr>
        <p:spPr>
          <a:xfrm>
            <a:off x="4732365" y="3679507"/>
            <a:ext cx="10081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Cervello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323314" y="2095330"/>
            <a:ext cx="158417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Sorgenti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31" name="Figura a mano libera 30"/>
          <p:cNvSpPr/>
          <p:nvPr/>
        </p:nvSpPr>
        <p:spPr>
          <a:xfrm>
            <a:off x="4941412" y="4187518"/>
            <a:ext cx="66172" cy="614067"/>
          </a:xfrm>
          <a:custGeom>
            <a:avLst/>
            <a:gdLst>
              <a:gd name="connsiteX0" fmla="*/ 0 w 66172"/>
              <a:gd name="connsiteY0" fmla="*/ 0 h 614067"/>
              <a:gd name="connsiteX1" fmla="*/ 58479 w 66172"/>
              <a:gd name="connsiteY1" fmla="*/ 547577 h 614067"/>
              <a:gd name="connsiteX2" fmla="*/ 63795 w 66172"/>
              <a:gd name="connsiteY2" fmla="*/ 584791 h 6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72" h="614067">
                <a:moveTo>
                  <a:pt x="0" y="0"/>
                </a:moveTo>
                <a:cubicBezTo>
                  <a:pt x="23923" y="225056"/>
                  <a:pt x="47847" y="450112"/>
                  <a:pt x="58479" y="547577"/>
                </a:cubicBezTo>
                <a:cubicBezTo>
                  <a:pt x="69112" y="645042"/>
                  <a:pt x="66453" y="614916"/>
                  <a:pt x="63795" y="584791"/>
                </a:cubicBezTo>
              </a:path>
            </a:pathLst>
          </a:custGeom>
          <a:noFill/>
          <a:ln w="66675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2" name="Figura a mano libera 31"/>
          <p:cNvSpPr/>
          <p:nvPr/>
        </p:nvSpPr>
        <p:spPr>
          <a:xfrm>
            <a:off x="3997702" y="4774943"/>
            <a:ext cx="1020726" cy="414670"/>
          </a:xfrm>
          <a:custGeom>
            <a:avLst/>
            <a:gdLst>
              <a:gd name="connsiteX0" fmla="*/ 1020726 w 1020726"/>
              <a:gd name="connsiteY0" fmla="*/ 0 h 414670"/>
              <a:gd name="connsiteX1" fmla="*/ 962247 w 1020726"/>
              <a:gd name="connsiteY1" fmla="*/ 85061 h 414670"/>
              <a:gd name="connsiteX2" fmla="*/ 940982 w 1020726"/>
              <a:gd name="connsiteY2" fmla="*/ 196703 h 414670"/>
              <a:gd name="connsiteX3" fmla="*/ 728331 w 1020726"/>
              <a:gd name="connsiteY3" fmla="*/ 249865 h 414670"/>
              <a:gd name="connsiteX4" fmla="*/ 675168 w 1020726"/>
              <a:gd name="connsiteY4" fmla="*/ 329610 h 414670"/>
              <a:gd name="connsiteX5" fmla="*/ 510363 w 1020726"/>
              <a:gd name="connsiteY5" fmla="*/ 329610 h 414670"/>
              <a:gd name="connsiteX6" fmla="*/ 393405 w 1020726"/>
              <a:gd name="connsiteY6" fmla="*/ 265814 h 414670"/>
              <a:gd name="connsiteX7" fmla="*/ 249865 w 1020726"/>
              <a:gd name="connsiteY7" fmla="*/ 233917 h 414670"/>
              <a:gd name="connsiteX8" fmla="*/ 101010 w 1020726"/>
              <a:gd name="connsiteY8" fmla="*/ 276447 h 414670"/>
              <a:gd name="connsiteX9" fmla="*/ 63796 w 1020726"/>
              <a:gd name="connsiteY9" fmla="*/ 361507 h 414670"/>
              <a:gd name="connsiteX10" fmla="*/ 0 w 1020726"/>
              <a:gd name="connsiteY10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726" h="414670">
                <a:moveTo>
                  <a:pt x="1020726" y="0"/>
                </a:moveTo>
                <a:cubicBezTo>
                  <a:pt x="998132" y="26138"/>
                  <a:pt x="975538" y="52277"/>
                  <a:pt x="962247" y="85061"/>
                </a:cubicBezTo>
                <a:cubicBezTo>
                  <a:pt x="948956" y="117845"/>
                  <a:pt x="979968" y="169236"/>
                  <a:pt x="940982" y="196703"/>
                </a:cubicBezTo>
                <a:cubicBezTo>
                  <a:pt x="901996" y="224170"/>
                  <a:pt x="772633" y="227714"/>
                  <a:pt x="728331" y="249865"/>
                </a:cubicBezTo>
                <a:cubicBezTo>
                  <a:pt x="684029" y="272016"/>
                  <a:pt x="711496" y="316319"/>
                  <a:pt x="675168" y="329610"/>
                </a:cubicBezTo>
                <a:cubicBezTo>
                  <a:pt x="638840" y="342901"/>
                  <a:pt x="557324" y="340243"/>
                  <a:pt x="510363" y="329610"/>
                </a:cubicBezTo>
                <a:cubicBezTo>
                  <a:pt x="463402" y="318977"/>
                  <a:pt x="436821" y="281763"/>
                  <a:pt x="393405" y="265814"/>
                </a:cubicBezTo>
                <a:cubicBezTo>
                  <a:pt x="349989" y="249865"/>
                  <a:pt x="298597" y="232145"/>
                  <a:pt x="249865" y="233917"/>
                </a:cubicBezTo>
                <a:cubicBezTo>
                  <a:pt x="201133" y="235689"/>
                  <a:pt x="132021" y="255182"/>
                  <a:pt x="101010" y="276447"/>
                </a:cubicBezTo>
                <a:cubicBezTo>
                  <a:pt x="69999" y="297712"/>
                  <a:pt x="80631" y="338470"/>
                  <a:pt x="63796" y="361507"/>
                </a:cubicBezTo>
                <a:cubicBezTo>
                  <a:pt x="46961" y="384544"/>
                  <a:pt x="23480" y="399607"/>
                  <a:pt x="0" y="41467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3" name="Figura a mano libera 32"/>
          <p:cNvSpPr/>
          <p:nvPr/>
        </p:nvSpPr>
        <p:spPr>
          <a:xfrm>
            <a:off x="2819129" y="4499683"/>
            <a:ext cx="1122915" cy="655444"/>
          </a:xfrm>
          <a:custGeom>
            <a:avLst/>
            <a:gdLst>
              <a:gd name="connsiteX0" fmla="*/ 1122915 w 1122915"/>
              <a:gd name="connsiteY0" fmla="*/ 655444 h 655444"/>
              <a:gd name="connsiteX1" fmla="*/ 782673 w 1122915"/>
              <a:gd name="connsiteY1" fmla="*/ 368364 h 655444"/>
              <a:gd name="connsiteX2" fmla="*/ 474329 w 1122915"/>
              <a:gd name="connsiteY2" fmla="*/ 166346 h 655444"/>
              <a:gd name="connsiteX3" fmla="*/ 64976 w 1122915"/>
              <a:gd name="connsiteY3" fmla="*/ 6858 h 655444"/>
              <a:gd name="connsiteX4" fmla="*/ 6497 w 1122915"/>
              <a:gd name="connsiteY4" fmla="*/ 44071 h 65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915" h="655444">
                <a:moveTo>
                  <a:pt x="1122915" y="655444"/>
                </a:moveTo>
                <a:cubicBezTo>
                  <a:pt x="1006843" y="552662"/>
                  <a:pt x="890771" y="449880"/>
                  <a:pt x="782673" y="368364"/>
                </a:cubicBezTo>
                <a:cubicBezTo>
                  <a:pt x="674575" y="286848"/>
                  <a:pt x="593945" y="226597"/>
                  <a:pt x="474329" y="166346"/>
                </a:cubicBezTo>
                <a:cubicBezTo>
                  <a:pt x="354713" y="106095"/>
                  <a:pt x="142948" y="27237"/>
                  <a:pt x="64976" y="6858"/>
                </a:cubicBezTo>
                <a:cubicBezTo>
                  <a:pt x="-12996" y="-13521"/>
                  <a:pt x="-3250" y="15275"/>
                  <a:pt x="6497" y="44071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4" name="CasellaDiTesto 33"/>
          <p:cNvSpPr txBox="1"/>
          <p:nvPr/>
        </p:nvSpPr>
        <p:spPr>
          <a:xfrm>
            <a:off x="2123728" y="5301208"/>
            <a:ext cx="1512168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Collegamento </a:t>
            </a:r>
            <a:r>
              <a:rPr lang="it-IT" dirty="0" err="1" smtClean="0">
                <a:solidFill>
                  <a:srgbClr val="FF0000"/>
                </a:solidFill>
              </a:rPr>
              <a:t>Bioggio</a:t>
            </a:r>
            <a:r>
              <a:rPr lang="it-IT" dirty="0" smtClean="0">
                <a:solidFill>
                  <a:srgbClr val="FF0000"/>
                </a:solidFill>
              </a:rPr>
              <a:t>-Agno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2357701" y="3479547"/>
            <a:ext cx="2589027" cy="689433"/>
          </a:xfrm>
          <a:custGeom>
            <a:avLst/>
            <a:gdLst>
              <a:gd name="connsiteX0" fmla="*/ 2589027 w 2589027"/>
              <a:gd name="connsiteY0" fmla="*/ 689433 h 689433"/>
              <a:gd name="connsiteX1" fmla="*/ 2259418 w 2589027"/>
              <a:gd name="connsiteY1" fmla="*/ 545894 h 689433"/>
              <a:gd name="connsiteX2" fmla="*/ 2036134 w 2589027"/>
              <a:gd name="connsiteY2" fmla="*/ 418303 h 689433"/>
              <a:gd name="connsiteX3" fmla="*/ 1945758 w 2589027"/>
              <a:gd name="connsiteY3" fmla="*/ 354508 h 689433"/>
              <a:gd name="connsiteX4" fmla="*/ 1903227 w 2589027"/>
              <a:gd name="connsiteY4" fmla="*/ 157805 h 689433"/>
              <a:gd name="connsiteX5" fmla="*/ 1722474 w 2589027"/>
              <a:gd name="connsiteY5" fmla="*/ 99326 h 689433"/>
              <a:gd name="connsiteX6" fmla="*/ 1440711 w 2589027"/>
              <a:gd name="connsiteY6" fmla="*/ 3633 h 689433"/>
              <a:gd name="connsiteX7" fmla="*/ 1148316 w 2589027"/>
              <a:gd name="connsiteY7" fmla="*/ 237549 h 689433"/>
              <a:gd name="connsiteX8" fmla="*/ 1015409 w 2589027"/>
              <a:gd name="connsiteY8" fmla="*/ 264131 h 689433"/>
              <a:gd name="connsiteX9" fmla="*/ 675167 w 2589027"/>
              <a:gd name="connsiteY9" fmla="*/ 168438 h 689433"/>
              <a:gd name="connsiteX10" fmla="*/ 281762 w 2589027"/>
              <a:gd name="connsiteY10" fmla="*/ 99326 h 689433"/>
              <a:gd name="connsiteX11" fmla="*/ 0 w 2589027"/>
              <a:gd name="connsiteY11" fmla="*/ 72745 h 6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9027" h="689433">
                <a:moveTo>
                  <a:pt x="2589027" y="689433"/>
                </a:moveTo>
                <a:cubicBezTo>
                  <a:pt x="2470297" y="640257"/>
                  <a:pt x="2351567" y="591082"/>
                  <a:pt x="2259418" y="545894"/>
                </a:cubicBezTo>
                <a:cubicBezTo>
                  <a:pt x="2167269" y="500706"/>
                  <a:pt x="2088411" y="450201"/>
                  <a:pt x="2036134" y="418303"/>
                </a:cubicBezTo>
                <a:cubicBezTo>
                  <a:pt x="1983857" y="386405"/>
                  <a:pt x="1967909" y="397924"/>
                  <a:pt x="1945758" y="354508"/>
                </a:cubicBezTo>
                <a:cubicBezTo>
                  <a:pt x="1923607" y="311092"/>
                  <a:pt x="1940441" y="200335"/>
                  <a:pt x="1903227" y="157805"/>
                </a:cubicBezTo>
                <a:cubicBezTo>
                  <a:pt x="1866013" y="115275"/>
                  <a:pt x="1722474" y="99326"/>
                  <a:pt x="1722474" y="99326"/>
                </a:cubicBezTo>
                <a:cubicBezTo>
                  <a:pt x="1645388" y="73631"/>
                  <a:pt x="1536404" y="-19404"/>
                  <a:pt x="1440711" y="3633"/>
                </a:cubicBezTo>
                <a:cubicBezTo>
                  <a:pt x="1345018" y="26670"/>
                  <a:pt x="1219200" y="194133"/>
                  <a:pt x="1148316" y="237549"/>
                </a:cubicBezTo>
                <a:cubicBezTo>
                  <a:pt x="1077432" y="280965"/>
                  <a:pt x="1094267" y="275649"/>
                  <a:pt x="1015409" y="264131"/>
                </a:cubicBezTo>
                <a:cubicBezTo>
                  <a:pt x="936551" y="252613"/>
                  <a:pt x="797441" y="195905"/>
                  <a:pt x="675167" y="168438"/>
                </a:cubicBezTo>
                <a:cubicBezTo>
                  <a:pt x="552893" y="140971"/>
                  <a:pt x="394290" y="115275"/>
                  <a:pt x="281762" y="99326"/>
                </a:cubicBezTo>
                <a:cubicBezTo>
                  <a:pt x="169234" y="83377"/>
                  <a:pt x="84617" y="78061"/>
                  <a:pt x="0" y="72745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6" name="Figura a mano libera 35"/>
          <p:cNvSpPr/>
          <p:nvPr/>
        </p:nvSpPr>
        <p:spPr>
          <a:xfrm>
            <a:off x="2118514" y="3573464"/>
            <a:ext cx="334925" cy="792126"/>
          </a:xfrm>
          <a:custGeom>
            <a:avLst/>
            <a:gdLst>
              <a:gd name="connsiteX0" fmla="*/ 212651 w 334925"/>
              <a:gd name="connsiteY0" fmla="*/ 0 h 792126"/>
              <a:gd name="connsiteX1" fmla="*/ 90377 w 334925"/>
              <a:gd name="connsiteY1" fmla="*/ 58479 h 792126"/>
              <a:gd name="connsiteX2" fmla="*/ 0 w 334925"/>
              <a:gd name="connsiteY2" fmla="*/ 90377 h 792126"/>
              <a:gd name="connsiteX3" fmla="*/ 90377 w 334925"/>
              <a:gd name="connsiteY3" fmla="*/ 249865 h 792126"/>
              <a:gd name="connsiteX4" fmla="*/ 287079 w 334925"/>
              <a:gd name="connsiteY4" fmla="*/ 393405 h 792126"/>
              <a:gd name="connsiteX5" fmla="*/ 334925 w 334925"/>
              <a:gd name="connsiteY5" fmla="*/ 520996 h 792126"/>
              <a:gd name="connsiteX6" fmla="*/ 287079 w 334925"/>
              <a:gd name="connsiteY6" fmla="*/ 792126 h 7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925" h="792126">
                <a:moveTo>
                  <a:pt x="212651" y="0"/>
                </a:moveTo>
                <a:cubicBezTo>
                  <a:pt x="169235" y="21708"/>
                  <a:pt x="125819" y="43416"/>
                  <a:pt x="90377" y="58479"/>
                </a:cubicBezTo>
                <a:cubicBezTo>
                  <a:pt x="54935" y="73542"/>
                  <a:pt x="0" y="58479"/>
                  <a:pt x="0" y="90377"/>
                </a:cubicBezTo>
                <a:cubicBezTo>
                  <a:pt x="0" y="122275"/>
                  <a:pt x="42531" y="199360"/>
                  <a:pt x="90377" y="249865"/>
                </a:cubicBezTo>
                <a:cubicBezTo>
                  <a:pt x="138223" y="300370"/>
                  <a:pt x="246321" y="348217"/>
                  <a:pt x="287079" y="393405"/>
                </a:cubicBezTo>
                <a:cubicBezTo>
                  <a:pt x="327837" y="438593"/>
                  <a:pt x="334925" y="454543"/>
                  <a:pt x="334925" y="520996"/>
                </a:cubicBezTo>
                <a:cubicBezTo>
                  <a:pt x="334925" y="587449"/>
                  <a:pt x="311002" y="689787"/>
                  <a:pt x="287079" y="792126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7" name="CasellaDiTesto 36"/>
          <p:cNvSpPr txBox="1"/>
          <p:nvPr/>
        </p:nvSpPr>
        <p:spPr>
          <a:xfrm>
            <a:off x="0" y="2653973"/>
            <a:ext cx="1563093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Collegamento Vernate-</a:t>
            </a:r>
            <a:r>
              <a:rPr lang="it-IT" sz="1600" dirty="0" err="1" smtClean="0">
                <a:solidFill>
                  <a:srgbClr val="FF0000"/>
                </a:solidFill>
              </a:rPr>
              <a:t>Neggio</a:t>
            </a:r>
            <a:endParaRPr lang="it-CH" sz="1600" dirty="0">
              <a:solidFill>
                <a:srgbClr val="FF0000"/>
              </a:solidFill>
            </a:endParaRPr>
          </a:p>
        </p:txBody>
      </p:sp>
      <p:sp>
        <p:nvSpPr>
          <p:cNvPr id="38" name="Figura a mano libera 37"/>
          <p:cNvSpPr/>
          <p:nvPr/>
        </p:nvSpPr>
        <p:spPr>
          <a:xfrm>
            <a:off x="1488651" y="3437783"/>
            <a:ext cx="603272" cy="288985"/>
          </a:xfrm>
          <a:custGeom>
            <a:avLst/>
            <a:gdLst>
              <a:gd name="connsiteX0" fmla="*/ 531628 w 531628"/>
              <a:gd name="connsiteY0" fmla="*/ 276447 h 276447"/>
              <a:gd name="connsiteX1" fmla="*/ 324293 w 531628"/>
              <a:gd name="connsiteY1" fmla="*/ 207335 h 276447"/>
              <a:gd name="connsiteX2" fmla="*/ 101009 w 531628"/>
              <a:gd name="connsiteY2" fmla="*/ 217968 h 276447"/>
              <a:gd name="connsiteX3" fmla="*/ 0 w 531628"/>
              <a:gd name="connsiteY3" fmla="*/ 0 h 2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8" h="276447">
                <a:moveTo>
                  <a:pt x="531628" y="276447"/>
                </a:moveTo>
                <a:cubicBezTo>
                  <a:pt x="463845" y="246764"/>
                  <a:pt x="396063" y="217081"/>
                  <a:pt x="324293" y="207335"/>
                </a:cubicBezTo>
                <a:cubicBezTo>
                  <a:pt x="252523" y="197589"/>
                  <a:pt x="155058" y="252524"/>
                  <a:pt x="101009" y="217968"/>
                </a:cubicBezTo>
                <a:cubicBezTo>
                  <a:pt x="46960" y="183412"/>
                  <a:pt x="23480" y="91706"/>
                  <a:pt x="0" y="0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9" name="Figura a mano libera 38"/>
          <p:cNvSpPr/>
          <p:nvPr/>
        </p:nvSpPr>
        <p:spPr>
          <a:xfrm>
            <a:off x="5446644" y="2745264"/>
            <a:ext cx="1121134" cy="1111119"/>
          </a:xfrm>
          <a:custGeom>
            <a:avLst/>
            <a:gdLst>
              <a:gd name="connsiteX0" fmla="*/ 1121134 w 1121134"/>
              <a:gd name="connsiteY0" fmla="*/ 1111119 h 1111119"/>
              <a:gd name="connsiteX1" fmla="*/ 946205 w 1121134"/>
              <a:gd name="connsiteY1" fmla="*/ 888482 h 1111119"/>
              <a:gd name="connsiteX2" fmla="*/ 866692 w 1121134"/>
              <a:gd name="connsiteY2" fmla="*/ 785115 h 1111119"/>
              <a:gd name="connsiteX3" fmla="*/ 826936 w 1121134"/>
              <a:gd name="connsiteY3" fmla="*/ 594284 h 1111119"/>
              <a:gd name="connsiteX4" fmla="*/ 667910 w 1121134"/>
              <a:gd name="connsiteY4" fmla="*/ 371647 h 1111119"/>
              <a:gd name="connsiteX5" fmla="*/ 492981 w 1121134"/>
              <a:gd name="connsiteY5" fmla="*/ 244427 h 1111119"/>
              <a:gd name="connsiteX6" fmla="*/ 365760 w 1121134"/>
              <a:gd name="connsiteY6" fmla="*/ 109254 h 1111119"/>
              <a:gd name="connsiteX7" fmla="*/ 278296 w 1121134"/>
              <a:gd name="connsiteY7" fmla="*/ 5887 h 1111119"/>
              <a:gd name="connsiteX8" fmla="*/ 0 w 1121134"/>
              <a:gd name="connsiteY8" fmla="*/ 21790 h 111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134" h="1111119">
                <a:moveTo>
                  <a:pt x="1121134" y="1111119"/>
                </a:moveTo>
                <a:lnTo>
                  <a:pt x="946205" y="888482"/>
                </a:lnTo>
                <a:cubicBezTo>
                  <a:pt x="903798" y="834148"/>
                  <a:pt x="886570" y="834148"/>
                  <a:pt x="866692" y="785115"/>
                </a:cubicBezTo>
                <a:cubicBezTo>
                  <a:pt x="846814" y="736082"/>
                  <a:pt x="860066" y="663195"/>
                  <a:pt x="826936" y="594284"/>
                </a:cubicBezTo>
                <a:cubicBezTo>
                  <a:pt x="793806" y="525373"/>
                  <a:pt x="723569" y="429956"/>
                  <a:pt x="667910" y="371647"/>
                </a:cubicBezTo>
                <a:cubicBezTo>
                  <a:pt x="612251" y="313337"/>
                  <a:pt x="543339" y="288159"/>
                  <a:pt x="492981" y="244427"/>
                </a:cubicBezTo>
                <a:cubicBezTo>
                  <a:pt x="442623" y="200695"/>
                  <a:pt x="401541" y="149011"/>
                  <a:pt x="365760" y="109254"/>
                </a:cubicBezTo>
                <a:cubicBezTo>
                  <a:pt x="329979" y="69497"/>
                  <a:pt x="339256" y="20464"/>
                  <a:pt x="278296" y="5887"/>
                </a:cubicBezTo>
                <a:cubicBezTo>
                  <a:pt x="217336" y="-8690"/>
                  <a:pt x="108668" y="6550"/>
                  <a:pt x="0" y="2179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0" name="Figura a mano libera 39"/>
          <p:cNvSpPr/>
          <p:nvPr/>
        </p:nvSpPr>
        <p:spPr>
          <a:xfrm>
            <a:off x="4460682" y="1820848"/>
            <a:ext cx="914400" cy="954157"/>
          </a:xfrm>
          <a:custGeom>
            <a:avLst/>
            <a:gdLst>
              <a:gd name="connsiteX0" fmla="*/ 914400 w 914400"/>
              <a:gd name="connsiteY0" fmla="*/ 954157 h 954157"/>
              <a:gd name="connsiteX1" fmla="*/ 699715 w 914400"/>
              <a:gd name="connsiteY1" fmla="*/ 755374 h 954157"/>
              <a:gd name="connsiteX2" fmla="*/ 580445 w 914400"/>
              <a:gd name="connsiteY2" fmla="*/ 628154 h 954157"/>
              <a:gd name="connsiteX3" fmla="*/ 500932 w 914400"/>
              <a:gd name="connsiteY3" fmla="*/ 429371 h 954157"/>
              <a:gd name="connsiteX4" fmla="*/ 349857 w 914400"/>
              <a:gd name="connsiteY4" fmla="*/ 254442 h 954157"/>
              <a:gd name="connsiteX5" fmla="*/ 127221 w 914400"/>
              <a:gd name="connsiteY5" fmla="*/ 159027 h 954157"/>
              <a:gd name="connsiteX6" fmla="*/ 0 w 914400"/>
              <a:gd name="connsiteY6" fmla="*/ 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954157">
                <a:moveTo>
                  <a:pt x="914400" y="954157"/>
                </a:moveTo>
                <a:cubicBezTo>
                  <a:pt x="834887" y="881932"/>
                  <a:pt x="755374" y="809708"/>
                  <a:pt x="699715" y="755374"/>
                </a:cubicBezTo>
                <a:cubicBezTo>
                  <a:pt x="644056" y="701040"/>
                  <a:pt x="613575" y="682488"/>
                  <a:pt x="580445" y="628154"/>
                </a:cubicBezTo>
                <a:cubicBezTo>
                  <a:pt x="547315" y="573820"/>
                  <a:pt x="539363" y="491656"/>
                  <a:pt x="500932" y="429371"/>
                </a:cubicBezTo>
                <a:cubicBezTo>
                  <a:pt x="462501" y="367086"/>
                  <a:pt x="412142" y="299499"/>
                  <a:pt x="349857" y="254442"/>
                </a:cubicBezTo>
                <a:cubicBezTo>
                  <a:pt x="287572" y="209385"/>
                  <a:pt x="185530" y="201434"/>
                  <a:pt x="127221" y="159027"/>
                </a:cubicBezTo>
                <a:cubicBezTo>
                  <a:pt x="68912" y="116620"/>
                  <a:pt x="34456" y="58310"/>
                  <a:pt x="0" y="0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1" name="Figura a mano libera 40"/>
          <p:cNvSpPr/>
          <p:nvPr/>
        </p:nvSpPr>
        <p:spPr>
          <a:xfrm>
            <a:off x="2886323" y="1788879"/>
            <a:ext cx="1582309" cy="668074"/>
          </a:xfrm>
          <a:custGeom>
            <a:avLst/>
            <a:gdLst>
              <a:gd name="connsiteX0" fmla="*/ 1582309 w 1582309"/>
              <a:gd name="connsiteY0" fmla="*/ 16067 h 668074"/>
              <a:gd name="connsiteX1" fmla="*/ 1439186 w 1582309"/>
              <a:gd name="connsiteY1" fmla="*/ 16067 h 668074"/>
              <a:gd name="connsiteX2" fmla="*/ 1327868 w 1582309"/>
              <a:gd name="connsiteY2" fmla="*/ 183044 h 668074"/>
              <a:gd name="connsiteX3" fmla="*/ 1033669 w 1582309"/>
              <a:gd name="connsiteY3" fmla="*/ 262557 h 668074"/>
              <a:gd name="connsiteX4" fmla="*/ 811033 w 1582309"/>
              <a:gd name="connsiteY4" fmla="*/ 365924 h 668074"/>
              <a:gd name="connsiteX5" fmla="*/ 556591 w 1582309"/>
              <a:gd name="connsiteY5" fmla="*/ 286411 h 668074"/>
              <a:gd name="connsiteX6" fmla="*/ 349857 w 1582309"/>
              <a:gd name="connsiteY6" fmla="*/ 302314 h 668074"/>
              <a:gd name="connsiteX7" fmla="*/ 119269 w 1582309"/>
              <a:gd name="connsiteY7" fmla="*/ 421583 h 668074"/>
              <a:gd name="connsiteX8" fmla="*/ 0 w 1582309"/>
              <a:gd name="connsiteY8" fmla="*/ 668074 h 66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309" h="668074">
                <a:moveTo>
                  <a:pt x="1582309" y="16067"/>
                </a:moveTo>
                <a:cubicBezTo>
                  <a:pt x="1531951" y="2152"/>
                  <a:pt x="1481593" y="-11763"/>
                  <a:pt x="1439186" y="16067"/>
                </a:cubicBezTo>
                <a:cubicBezTo>
                  <a:pt x="1396779" y="43897"/>
                  <a:pt x="1395454" y="141962"/>
                  <a:pt x="1327868" y="183044"/>
                </a:cubicBezTo>
                <a:cubicBezTo>
                  <a:pt x="1260282" y="224126"/>
                  <a:pt x="1119808" y="232077"/>
                  <a:pt x="1033669" y="262557"/>
                </a:cubicBezTo>
                <a:cubicBezTo>
                  <a:pt x="947530" y="293037"/>
                  <a:pt x="890546" y="361948"/>
                  <a:pt x="811033" y="365924"/>
                </a:cubicBezTo>
                <a:cubicBezTo>
                  <a:pt x="731520" y="369900"/>
                  <a:pt x="633454" y="297013"/>
                  <a:pt x="556591" y="286411"/>
                </a:cubicBezTo>
                <a:cubicBezTo>
                  <a:pt x="479728" y="275809"/>
                  <a:pt x="422744" y="279785"/>
                  <a:pt x="349857" y="302314"/>
                </a:cubicBezTo>
                <a:cubicBezTo>
                  <a:pt x="276970" y="324843"/>
                  <a:pt x="177578" y="360623"/>
                  <a:pt x="119269" y="421583"/>
                </a:cubicBezTo>
                <a:cubicBezTo>
                  <a:pt x="60959" y="482543"/>
                  <a:pt x="30479" y="575308"/>
                  <a:pt x="0" y="668074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2" name="Figura a mano libera 41"/>
          <p:cNvSpPr/>
          <p:nvPr/>
        </p:nvSpPr>
        <p:spPr>
          <a:xfrm>
            <a:off x="2973787" y="2265863"/>
            <a:ext cx="805196" cy="1161149"/>
          </a:xfrm>
          <a:custGeom>
            <a:avLst/>
            <a:gdLst>
              <a:gd name="connsiteX0" fmla="*/ 779228 w 805196"/>
              <a:gd name="connsiteY0" fmla="*/ 1161149 h 1161149"/>
              <a:gd name="connsiteX1" fmla="*/ 803082 w 805196"/>
              <a:gd name="connsiteY1" fmla="*/ 819243 h 1161149"/>
              <a:gd name="connsiteX2" fmla="*/ 731520 w 805196"/>
              <a:gd name="connsiteY2" fmla="*/ 525045 h 1161149"/>
              <a:gd name="connsiteX3" fmla="*/ 612251 w 805196"/>
              <a:gd name="connsiteY3" fmla="*/ 342165 h 1161149"/>
              <a:gd name="connsiteX4" fmla="*/ 540689 w 805196"/>
              <a:gd name="connsiteY4" fmla="*/ 95674 h 1161149"/>
              <a:gd name="connsiteX5" fmla="*/ 270345 w 805196"/>
              <a:gd name="connsiteY5" fmla="*/ 258 h 1161149"/>
              <a:gd name="connsiteX6" fmla="*/ 0 w 805196"/>
              <a:gd name="connsiteY6" fmla="*/ 119528 h 116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196" h="1161149">
                <a:moveTo>
                  <a:pt x="779228" y="1161149"/>
                </a:moveTo>
                <a:cubicBezTo>
                  <a:pt x="795130" y="1043204"/>
                  <a:pt x="811033" y="925260"/>
                  <a:pt x="803082" y="819243"/>
                </a:cubicBezTo>
                <a:cubicBezTo>
                  <a:pt x="795131" y="713226"/>
                  <a:pt x="763325" y="604558"/>
                  <a:pt x="731520" y="525045"/>
                </a:cubicBezTo>
                <a:cubicBezTo>
                  <a:pt x="699715" y="445532"/>
                  <a:pt x="644056" y="413727"/>
                  <a:pt x="612251" y="342165"/>
                </a:cubicBezTo>
                <a:cubicBezTo>
                  <a:pt x="580446" y="270603"/>
                  <a:pt x="597673" y="152658"/>
                  <a:pt x="540689" y="95674"/>
                </a:cubicBezTo>
                <a:cubicBezTo>
                  <a:pt x="483705" y="38689"/>
                  <a:pt x="360460" y="-3718"/>
                  <a:pt x="270345" y="258"/>
                </a:cubicBezTo>
                <a:cubicBezTo>
                  <a:pt x="180230" y="4234"/>
                  <a:pt x="90115" y="61881"/>
                  <a:pt x="0" y="119528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4" name="Figura a mano libera 43"/>
          <p:cNvSpPr/>
          <p:nvPr/>
        </p:nvSpPr>
        <p:spPr>
          <a:xfrm>
            <a:off x="2392615" y="1122381"/>
            <a:ext cx="490070" cy="1326777"/>
          </a:xfrm>
          <a:custGeom>
            <a:avLst/>
            <a:gdLst>
              <a:gd name="connsiteX0" fmla="*/ 490070 w 490070"/>
              <a:gd name="connsiteY0" fmla="*/ 1326777 h 1326777"/>
              <a:gd name="connsiteX1" fmla="*/ 400423 w 490070"/>
              <a:gd name="connsiteY1" fmla="*/ 1051859 h 1326777"/>
              <a:gd name="connsiteX2" fmla="*/ 388470 w 490070"/>
              <a:gd name="connsiteY2" fmla="*/ 956235 h 1326777"/>
              <a:gd name="connsiteX3" fmla="*/ 430306 w 490070"/>
              <a:gd name="connsiteY3" fmla="*/ 854635 h 1326777"/>
              <a:gd name="connsiteX4" fmla="*/ 233082 w 490070"/>
              <a:gd name="connsiteY4" fmla="*/ 699247 h 1326777"/>
              <a:gd name="connsiteX5" fmla="*/ 161364 w 490070"/>
              <a:gd name="connsiteY5" fmla="*/ 436283 h 1326777"/>
              <a:gd name="connsiteX6" fmla="*/ 209176 w 490070"/>
              <a:gd name="connsiteY6" fmla="*/ 256988 h 1326777"/>
              <a:gd name="connsiteX7" fmla="*/ 0 w 490070"/>
              <a:gd name="connsiteY7" fmla="*/ 0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70" h="1326777">
                <a:moveTo>
                  <a:pt x="490070" y="1326777"/>
                </a:moveTo>
                <a:cubicBezTo>
                  <a:pt x="453713" y="1220196"/>
                  <a:pt x="417356" y="1113616"/>
                  <a:pt x="400423" y="1051859"/>
                </a:cubicBezTo>
                <a:cubicBezTo>
                  <a:pt x="383490" y="990102"/>
                  <a:pt x="383489" y="989106"/>
                  <a:pt x="388470" y="956235"/>
                </a:cubicBezTo>
                <a:cubicBezTo>
                  <a:pt x="393451" y="923364"/>
                  <a:pt x="456204" y="897466"/>
                  <a:pt x="430306" y="854635"/>
                </a:cubicBezTo>
                <a:cubicBezTo>
                  <a:pt x="404408" y="811804"/>
                  <a:pt x="277906" y="768972"/>
                  <a:pt x="233082" y="699247"/>
                </a:cubicBezTo>
                <a:cubicBezTo>
                  <a:pt x="188258" y="629522"/>
                  <a:pt x="165348" y="509993"/>
                  <a:pt x="161364" y="436283"/>
                </a:cubicBezTo>
                <a:cubicBezTo>
                  <a:pt x="157380" y="362573"/>
                  <a:pt x="236070" y="329702"/>
                  <a:pt x="209176" y="256988"/>
                </a:cubicBezTo>
                <a:cubicBezTo>
                  <a:pt x="182282" y="184274"/>
                  <a:pt x="91141" y="92137"/>
                  <a:pt x="0" y="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7" name="Figura a mano libera 46"/>
          <p:cNvSpPr/>
          <p:nvPr/>
        </p:nvSpPr>
        <p:spPr>
          <a:xfrm>
            <a:off x="1551855" y="1092447"/>
            <a:ext cx="866588" cy="206061"/>
          </a:xfrm>
          <a:custGeom>
            <a:avLst/>
            <a:gdLst>
              <a:gd name="connsiteX0" fmla="*/ 866588 w 866588"/>
              <a:gd name="connsiteY0" fmla="*/ 29882 h 206061"/>
              <a:gd name="connsiteX1" fmla="*/ 663388 w 866588"/>
              <a:gd name="connsiteY1" fmla="*/ 203200 h 206061"/>
              <a:gd name="connsiteX2" fmla="*/ 502023 w 866588"/>
              <a:gd name="connsiteY2" fmla="*/ 137459 h 206061"/>
              <a:gd name="connsiteX3" fmla="*/ 310776 w 866588"/>
              <a:gd name="connsiteY3" fmla="*/ 131482 h 206061"/>
              <a:gd name="connsiteX4" fmla="*/ 161365 w 866588"/>
              <a:gd name="connsiteY4" fmla="*/ 131482 h 206061"/>
              <a:gd name="connsiteX5" fmla="*/ 0 w 866588"/>
              <a:gd name="connsiteY5" fmla="*/ 0 h 20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588" h="206061">
                <a:moveTo>
                  <a:pt x="866588" y="29882"/>
                </a:moveTo>
                <a:cubicBezTo>
                  <a:pt x="795368" y="107576"/>
                  <a:pt x="724149" y="185271"/>
                  <a:pt x="663388" y="203200"/>
                </a:cubicBezTo>
                <a:cubicBezTo>
                  <a:pt x="602627" y="221130"/>
                  <a:pt x="560792" y="149412"/>
                  <a:pt x="502023" y="137459"/>
                </a:cubicBezTo>
                <a:cubicBezTo>
                  <a:pt x="443254" y="125506"/>
                  <a:pt x="367552" y="132478"/>
                  <a:pt x="310776" y="131482"/>
                </a:cubicBezTo>
                <a:cubicBezTo>
                  <a:pt x="254000" y="130486"/>
                  <a:pt x="213161" y="153396"/>
                  <a:pt x="161365" y="131482"/>
                </a:cubicBezTo>
                <a:cubicBezTo>
                  <a:pt x="109569" y="109568"/>
                  <a:pt x="54784" y="54784"/>
                  <a:pt x="0" y="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8" name="CasellaDiTesto 47"/>
          <p:cNvSpPr txBox="1"/>
          <p:nvPr/>
        </p:nvSpPr>
        <p:spPr>
          <a:xfrm>
            <a:off x="1838373" y="2447419"/>
            <a:ext cx="10081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Bedeia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818536" y="665353"/>
            <a:ext cx="115212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Pianca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67544" y="1340768"/>
            <a:ext cx="10081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Croglio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20595" y="4070891"/>
            <a:ext cx="148689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Collegamento Vernate-Agno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807804" y="3750527"/>
            <a:ext cx="1350234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Piantagione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918929" y="3076533"/>
            <a:ext cx="10081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S Maria</a:t>
            </a:r>
            <a:endParaRPr lang="it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45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r="868"/>
          <a:stretch/>
        </p:blipFill>
        <p:spPr>
          <a:xfrm>
            <a:off x="10484" y="-77501"/>
            <a:ext cx="9136251" cy="6110033"/>
          </a:xfrm>
          <a:prstGeom prst="rect">
            <a:avLst/>
          </a:prstGeom>
        </p:spPr>
      </p:pic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" y="-87464"/>
            <a:ext cx="9144000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Proposta di modifica del sistema di pompaggio dalla falda (periodo di consumo massimo)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 bwMode="auto">
          <a:xfrm>
            <a:off x="6548021" y="3054842"/>
            <a:ext cx="1184931" cy="865415"/>
          </a:xfrm>
          <a:custGeom>
            <a:avLst/>
            <a:gdLst>
              <a:gd name="connsiteX0" fmla="*/ 1183821 w 1184931"/>
              <a:gd name="connsiteY0" fmla="*/ 0 h 865415"/>
              <a:gd name="connsiteX1" fmla="*/ 1126671 w 1184931"/>
              <a:gd name="connsiteY1" fmla="*/ 155122 h 865415"/>
              <a:gd name="connsiteX2" fmla="*/ 808264 w 1184931"/>
              <a:gd name="connsiteY2" fmla="*/ 408215 h 865415"/>
              <a:gd name="connsiteX3" fmla="*/ 375557 w 1184931"/>
              <a:gd name="connsiteY3" fmla="*/ 595993 h 865415"/>
              <a:gd name="connsiteX4" fmla="*/ 0 w 1184931"/>
              <a:gd name="connsiteY4" fmla="*/ 865415 h 86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31" h="865415">
                <a:moveTo>
                  <a:pt x="1183821" y="0"/>
                </a:moveTo>
                <a:cubicBezTo>
                  <a:pt x="1186542" y="43543"/>
                  <a:pt x="1189264" y="87086"/>
                  <a:pt x="1126671" y="155122"/>
                </a:cubicBezTo>
                <a:cubicBezTo>
                  <a:pt x="1064078" y="223158"/>
                  <a:pt x="933450" y="334737"/>
                  <a:pt x="808264" y="408215"/>
                </a:cubicBezTo>
                <a:cubicBezTo>
                  <a:pt x="683078" y="481693"/>
                  <a:pt x="510268" y="519793"/>
                  <a:pt x="375557" y="595993"/>
                </a:cubicBezTo>
                <a:cubicBezTo>
                  <a:pt x="240846" y="672193"/>
                  <a:pt x="120423" y="768804"/>
                  <a:pt x="0" y="865415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932040" y="1628800"/>
            <a:ext cx="18002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Collegamento Breno-</a:t>
            </a:r>
            <a:r>
              <a:rPr lang="it-IT" dirty="0" err="1" smtClean="0">
                <a:solidFill>
                  <a:srgbClr val="FF0000"/>
                </a:solidFill>
              </a:rPr>
              <a:t>Miglieglia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732365" y="3679507"/>
            <a:ext cx="10081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Cervello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323314" y="2095330"/>
            <a:ext cx="158417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Sorgenti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177522" y="5221695"/>
            <a:ext cx="172470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Ingressi AIL Agno e </a:t>
            </a:r>
            <a:r>
              <a:rPr lang="it-IT" dirty="0" err="1" smtClean="0">
                <a:solidFill>
                  <a:srgbClr val="0000FF"/>
                </a:solidFill>
              </a:rPr>
              <a:t>Bioggio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40" name="Figura a mano libera 39"/>
          <p:cNvSpPr/>
          <p:nvPr/>
        </p:nvSpPr>
        <p:spPr>
          <a:xfrm>
            <a:off x="4460682" y="1820848"/>
            <a:ext cx="914400" cy="954157"/>
          </a:xfrm>
          <a:custGeom>
            <a:avLst/>
            <a:gdLst>
              <a:gd name="connsiteX0" fmla="*/ 914400 w 914400"/>
              <a:gd name="connsiteY0" fmla="*/ 954157 h 954157"/>
              <a:gd name="connsiteX1" fmla="*/ 699715 w 914400"/>
              <a:gd name="connsiteY1" fmla="*/ 755374 h 954157"/>
              <a:gd name="connsiteX2" fmla="*/ 580445 w 914400"/>
              <a:gd name="connsiteY2" fmla="*/ 628154 h 954157"/>
              <a:gd name="connsiteX3" fmla="*/ 500932 w 914400"/>
              <a:gd name="connsiteY3" fmla="*/ 429371 h 954157"/>
              <a:gd name="connsiteX4" fmla="*/ 349857 w 914400"/>
              <a:gd name="connsiteY4" fmla="*/ 254442 h 954157"/>
              <a:gd name="connsiteX5" fmla="*/ 127221 w 914400"/>
              <a:gd name="connsiteY5" fmla="*/ 159027 h 954157"/>
              <a:gd name="connsiteX6" fmla="*/ 0 w 914400"/>
              <a:gd name="connsiteY6" fmla="*/ 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954157">
                <a:moveTo>
                  <a:pt x="914400" y="954157"/>
                </a:moveTo>
                <a:cubicBezTo>
                  <a:pt x="834887" y="881932"/>
                  <a:pt x="755374" y="809708"/>
                  <a:pt x="699715" y="755374"/>
                </a:cubicBezTo>
                <a:cubicBezTo>
                  <a:pt x="644056" y="701040"/>
                  <a:pt x="613575" y="682488"/>
                  <a:pt x="580445" y="628154"/>
                </a:cubicBezTo>
                <a:cubicBezTo>
                  <a:pt x="547315" y="573820"/>
                  <a:pt x="539363" y="491656"/>
                  <a:pt x="500932" y="429371"/>
                </a:cubicBezTo>
                <a:cubicBezTo>
                  <a:pt x="462501" y="367086"/>
                  <a:pt x="412142" y="299499"/>
                  <a:pt x="349857" y="254442"/>
                </a:cubicBezTo>
                <a:cubicBezTo>
                  <a:pt x="287572" y="209385"/>
                  <a:pt x="185530" y="201434"/>
                  <a:pt x="127221" y="159027"/>
                </a:cubicBezTo>
                <a:cubicBezTo>
                  <a:pt x="68912" y="116620"/>
                  <a:pt x="34456" y="58310"/>
                  <a:pt x="0" y="0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4" name="Figura a mano libera 43"/>
          <p:cNvSpPr/>
          <p:nvPr/>
        </p:nvSpPr>
        <p:spPr>
          <a:xfrm>
            <a:off x="2392615" y="1122381"/>
            <a:ext cx="490070" cy="1326777"/>
          </a:xfrm>
          <a:custGeom>
            <a:avLst/>
            <a:gdLst>
              <a:gd name="connsiteX0" fmla="*/ 490070 w 490070"/>
              <a:gd name="connsiteY0" fmla="*/ 1326777 h 1326777"/>
              <a:gd name="connsiteX1" fmla="*/ 400423 w 490070"/>
              <a:gd name="connsiteY1" fmla="*/ 1051859 h 1326777"/>
              <a:gd name="connsiteX2" fmla="*/ 388470 w 490070"/>
              <a:gd name="connsiteY2" fmla="*/ 956235 h 1326777"/>
              <a:gd name="connsiteX3" fmla="*/ 430306 w 490070"/>
              <a:gd name="connsiteY3" fmla="*/ 854635 h 1326777"/>
              <a:gd name="connsiteX4" fmla="*/ 233082 w 490070"/>
              <a:gd name="connsiteY4" fmla="*/ 699247 h 1326777"/>
              <a:gd name="connsiteX5" fmla="*/ 161364 w 490070"/>
              <a:gd name="connsiteY5" fmla="*/ 436283 h 1326777"/>
              <a:gd name="connsiteX6" fmla="*/ 209176 w 490070"/>
              <a:gd name="connsiteY6" fmla="*/ 256988 h 1326777"/>
              <a:gd name="connsiteX7" fmla="*/ 0 w 490070"/>
              <a:gd name="connsiteY7" fmla="*/ 0 h 132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70" h="1326777">
                <a:moveTo>
                  <a:pt x="490070" y="1326777"/>
                </a:moveTo>
                <a:cubicBezTo>
                  <a:pt x="453713" y="1220196"/>
                  <a:pt x="417356" y="1113616"/>
                  <a:pt x="400423" y="1051859"/>
                </a:cubicBezTo>
                <a:cubicBezTo>
                  <a:pt x="383490" y="990102"/>
                  <a:pt x="383489" y="989106"/>
                  <a:pt x="388470" y="956235"/>
                </a:cubicBezTo>
                <a:cubicBezTo>
                  <a:pt x="393451" y="923364"/>
                  <a:pt x="456204" y="897466"/>
                  <a:pt x="430306" y="854635"/>
                </a:cubicBezTo>
                <a:cubicBezTo>
                  <a:pt x="404408" y="811804"/>
                  <a:pt x="277906" y="768972"/>
                  <a:pt x="233082" y="699247"/>
                </a:cubicBezTo>
                <a:cubicBezTo>
                  <a:pt x="188258" y="629522"/>
                  <a:pt x="165348" y="509993"/>
                  <a:pt x="161364" y="436283"/>
                </a:cubicBezTo>
                <a:cubicBezTo>
                  <a:pt x="157380" y="362573"/>
                  <a:pt x="236070" y="329702"/>
                  <a:pt x="209176" y="256988"/>
                </a:cubicBezTo>
                <a:cubicBezTo>
                  <a:pt x="182282" y="184274"/>
                  <a:pt x="91141" y="92137"/>
                  <a:pt x="0" y="0"/>
                </a:cubicBezTo>
              </a:path>
            </a:pathLst>
          </a:custGeom>
          <a:noFill/>
          <a:ln w="66675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8" name="CasellaDiTesto 47"/>
          <p:cNvSpPr txBox="1"/>
          <p:nvPr/>
        </p:nvSpPr>
        <p:spPr>
          <a:xfrm>
            <a:off x="1838373" y="2447419"/>
            <a:ext cx="10081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Bedeia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675413" y="1309407"/>
            <a:ext cx="80539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Pianca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179512" y="277317"/>
            <a:ext cx="1008112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Pozzi delle Gerre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29884" y="3649027"/>
            <a:ext cx="1197983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Pompaggi per </a:t>
            </a:r>
            <a:r>
              <a:rPr lang="it-IT" dirty="0" err="1" smtClean="0">
                <a:solidFill>
                  <a:srgbClr val="0000FF"/>
                </a:solidFill>
              </a:rPr>
              <a:t>Neggio</a:t>
            </a:r>
            <a:r>
              <a:rPr lang="it-IT" dirty="0" smtClean="0">
                <a:solidFill>
                  <a:srgbClr val="0000FF"/>
                </a:solidFill>
              </a:rPr>
              <a:t> e Vernate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2" name="Figura a mano libera 1"/>
          <p:cNvSpPr/>
          <p:nvPr/>
        </p:nvSpPr>
        <p:spPr>
          <a:xfrm>
            <a:off x="2244863" y="4150581"/>
            <a:ext cx="235943" cy="923013"/>
          </a:xfrm>
          <a:custGeom>
            <a:avLst/>
            <a:gdLst>
              <a:gd name="connsiteX0" fmla="*/ 5355 w 204138"/>
              <a:gd name="connsiteY0" fmla="*/ 755374 h 867354"/>
              <a:gd name="connsiteX1" fmla="*/ 5355 w 204138"/>
              <a:gd name="connsiteY1" fmla="*/ 842838 h 867354"/>
              <a:gd name="connsiteX2" fmla="*/ 61014 w 204138"/>
              <a:gd name="connsiteY2" fmla="*/ 365760 h 867354"/>
              <a:gd name="connsiteX3" fmla="*/ 204138 w 204138"/>
              <a:gd name="connsiteY3" fmla="*/ 0 h 867354"/>
              <a:gd name="connsiteX4" fmla="*/ 204138 w 204138"/>
              <a:gd name="connsiteY4" fmla="*/ 0 h 86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38" h="867354">
                <a:moveTo>
                  <a:pt x="5355" y="755374"/>
                </a:moveTo>
                <a:cubicBezTo>
                  <a:pt x="717" y="831574"/>
                  <a:pt x="-3921" y="907774"/>
                  <a:pt x="5355" y="842838"/>
                </a:cubicBezTo>
                <a:cubicBezTo>
                  <a:pt x="14631" y="777902"/>
                  <a:pt x="27884" y="506233"/>
                  <a:pt x="61014" y="365760"/>
                </a:cubicBezTo>
                <a:cubicBezTo>
                  <a:pt x="94144" y="225287"/>
                  <a:pt x="204138" y="0"/>
                  <a:pt x="204138" y="0"/>
                </a:cubicBezTo>
                <a:lnTo>
                  <a:pt x="204138" y="0"/>
                </a:lnTo>
              </a:path>
            </a:pathLst>
          </a:custGeom>
          <a:noFill/>
          <a:ln w="66675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9" name="Figura a mano libera 8"/>
          <p:cNvSpPr/>
          <p:nvPr/>
        </p:nvSpPr>
        <p:spPr>
          <a:xfrm>
            <a:off x="3880284" y="4762831"/>
            <a:ext cx="1081330" cy="795131"/>
          </a:xfrm>
          <a:custGeom>
            <a:avLst/>
            <a:gdLst>
              <a:gd name="connsiteX0" fmla="*/ 469079 w 1081330"/>
              <a:gd name="connsiteY0" fmla="*/ 795131 h 795131"/>
              <a:gd name="connsiteX1" fmla="*/ 39709 w 1081330"/>
              <a:gd name="connsiteY1" fmla="*/ 667910 h 795131"/>
              <a:gd name="connsiteX2" fmla="*/ 39709 w 1081330"/>
              <a:gd name="connsiteY2" fmla="*/ 453225 h 795131"/>
              <a:gd name="connsiteX3" fmla="*/ 222589 w 1081330"/>
              <a:gd name="connsiteY3" fmla="*/ 286247 h 795131"/>
              <a:gd name="connsiteX4" fmla="*/ 365713 w 1081330"/>
              <a:gd name="connsiteY4" fmla="*/ 254442 h 795131"/>
              <a:gd name="connsiteX5" fmla="*/ 723521 w 1081330"/>
              <a:gd name="connsiteY5" fmla="*/ 349858 h 795131"/>
              <a:gd name="connsiteX6" fmla="*/ 977963 w 1081330"/>
              <a:gd name="connsiteY6" fmla="*/ 174929 h 795131"/>
              <a:gd name="connsiteX7" fmla="*/ 1081330 w 1081330"/>
              <a:gd name="connsiteY7" fmla="*/ 0 h 7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330" h="795131">
                <a:moveTo>
                  <a:pt x="469079" y="795131"/>
                </a:moveTo>
                <a:cubicBezTo>
                  <a:pt x="290175" y="760012"/>
                  <a:pt x="111271" y="724894"/>
                  <a:pt x="39709" y="667910"/>
                </a:cubicBezTo>
                <a:cubicBezTo>
                  <a:pt x="-31853" y="610926"/>
                  <a:pt x="9229" y="516835"/>
                  <a:pt x="39709" y="453225"/>
                </a:cubicBezTo>
                <a:cubicBezTo>
                  <a:pt x="70189" y="389615"/>
                  <a:pt x="168255" y="319377"/>
                  <a:pt x="222589" y="286247"/>
                </a:cubicBezTo>
                <a:cubicBezTo>
                  <a:pt x="276923" y="253116"/>
                  <a:pt x="282225" y="243840"/>
                  <a:pt x="365713" y="254442"/>
                </a:cubicBezTo>
                <a:cubicBezTo>
                  <a:pt x="449201" y="265044"/>
                  <a:pt x="621479" y="363110"/>
                  <a:pt x="723521" y="349858"/>
                </a:cubicBezTo>
                <a:cubicBezTo>
                  <a:pt x="825563" y="336606"/>
                  <a:pt x="918328" y="233239"/>
                  <a:pt x="977963" y="174929"/>
                </a:cubicBezTo>
                <a:cubicBezTo>
                  <a:pt x="1037598" y="116619"/>
                  <a:pt x="1059464" y="58309"/>
                  <a:pt x="1081330" y="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0" name="Figura a mano libera 9"/>
          <p:cNvSpPr/>
          <p:nvPr/>
        </p:nvSpPr>
        <p:spPr>
          <a:xfrm>
            <a:off x="1478943" y="3745064"/>
            <a:ext cx="985961" cy="421419"/>
          </a:xfrm>
          <a:custGeom>
            <a:avLst/>
            <a:gdLst>
              <a:gd name="connsiteX0" fmla="*/ 985961 w 985961"/>
              <a:gd name="connsiteY0" fmla="*/ 421419 h 421419"/>
              <a:gd name="connsiteX1" fmla="*/ 659958 w 985961"/>
              <a:gd name="connsiteY1" fmla="*/ 294199 h 421419"/>
              <a:gd name="connsiteX2" fmla="*/ 302149 w 985961"/>
              <a:gd name="connsiteY2" fmla="*/ 151075 h 421419"/>
              <a:gd name="connsiteX3" fmla="*/ 0 w 985961"/>
              <a:gd name="connsiteY3" fmla="*/ 0 h 4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961" h="421419">
                <a:moveTo>
                  <a:pt x="985961" y="421419"/>
                </a:moveTo>
                <a:lnTo>
                  <a:pt x="659958" y="294199"/>
                </a:lnTo>
                <a:cubicBezTo>
                  <a:pt x="545989" y="249142"/>
                  <a:pt x="412142" y="200108"/>
                  <a:pt x="302149" y="151075"/>
                </a:cubicBezTo>
                <a:cubicBezTo>
                  <a:pt x="192156" y="102042"/>
                  <a:pt x="96078" y="51021"/>
                  <a:pt x="0" y="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1" name="Figura a mano libera 10"/>
          <p:cNvSpPr/>
          <p:nvPr/>
        </p:nvSpPr>
        <p:spPr>
          <a:xfrm>
            <a:off x="2107096" y="3641697"/>
            <a:ext cx="365760" cy="492981"/>
          </a:xfrm>
          <a:custGeom>
            <a:avLst/>
            <a:gdLst>
              <a:gd name="connsiteX0" fmla="*/ 365760 w 365760"/>
              <a:gd name="connsiteY0" fmla="*/ 492981 h 492981"/>
              <a:gd name="connsiteX1" fmla="*/ 246490 w 365760"/>
              <a:gd name="connsiteY1" fmla="*/ 262393 h 492981"/>
              <a:gd name="connsiteX2" fmla="*/ 47707 w 365760"/>
              <a:gd name="connsiteY2" fmla="*/ 119270 h 492981"/>
              <a:gd name="connsiteX3" fmla="*/ 0 w 365760"/>
              <a:gd name="connsiteY3" fmla="*/ 0 h 4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492981">
                <a:moveTo>
                  <a:pt x="365760" y="492981"/>
                </a:moveTo>
                <a:cubicBezTo>
                  <a:pt x="332629" y="408829"/>
                  <a:pt x="299499" y="324678"/>
                  <a:pt x="246490" y="262393"/>
                </a:cubicBezTo>
                <a:cubicBezTo>
                  <a:pt x="193481" y="200108"/>
                  <a:pt x="88789" y="163002"/>
                  <a:pt x="47707" y="119270"/>
                </a:cubicBezTo>
                <a:cubicBezTo>
                  <a:pt x="6625" y="75538"/>
                  <a:pt x="3312" y="37769"/>
                  <a:pt x="0" y="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" name="Figura a mano libera 11"/>
          <p:cNvSpPr/>
          <p:nvPr/>
        </p:nvSpPr>
        <p:spPr>
          <a:xfrm>
            <a:off x="4929809" y="4166483"/>
            <a:ext cx="15902" cy="596348"/>
          </a:xfrm>
          <a:custGeom>
            <a:avLst/>
            <a:gdLst>
              <a:gd name="connsiteX0" fmla="*/ 15902 w 15902"/>
              <a:gd name="connsiteY0" fmla="*/ 596348 h 596348"/>
              <a:gd name="connsiteX1" fmla="*/ 0 w 15902"/>
              <a:gd name="connsiteY1" fmla="*/ 0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2" h="596348">
                <a:moveTo>
                  <a:pt x="15902" y="596348"/>
                </a:moveTo>
                <a:lnTo>
                  <a:pt x="0" y="0"/>
                </a:ln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6" name="CasellaDiTesto 45"/>
          <p:cNvSpPr txBox="1"/>
          <p:nvPr/>
        </p:nvSpPr>
        <p:spPr>
          <a:xfrm>
            <a:off x="5076488" y="4747037"/>
            <a:ext cx="1800200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Pompaggio Bosco Luganese-Cervello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54" name="Figura a mano libera 53"/>
          <p:cNvSpPr/>
          <p:nvPr/>
        </p:nvSpPr>
        <p:spPr>
          <a:xfrm>
            <a:off x="2973787" y="2265863"/>
            <a:ext cx="805196" cy="1161149"/>
          </a:xfrm>
          <a:custGeom>
            <a:avLst/>
            <a:gdLst>
              <a:gd name="connsiteX0" fmla="*/ 779228 w 805196"/>
              <a:gd name="connsiteY0" fmla="*/ 1161149 h 1161149"/>
              <a:gd name="connsiteX1" fmla="*/ 803082 w 805196"/>
              <a:gd name="connsiteY1" fmla="*/ 819243 h 1161149"/>
              <a:gd name="connsiteX2" fmla="*/ 731520 w 805196"/>
              <a:gd name="connsiteY2" fmla="*/ 525045 h 1161149"/>
              <a:gd name="connsiteX3" fmla="*/ 612251 w 805196"/>
              <a:gd name="connsiteY3" fmla="*/ 342165 h 1161149"/>
              <a:gd name="connsiteX4" fmla="*/ 540689 w 805196"/>
              <a:gd name="connsiteY4" fmla="*/ 95674 h 1161149"/>
              <a:gd name="connsiteX5" fmla="*/ 270345 w 805196"/>
              <a:gd name="connsiteY5" fmla="*/ 258 h 1161149"/>
              <a:gd name="connsiteX6" fmla="*/ 0 w 805196"/>
              <a:gd name="connsiteY6" fmla="*/ 119528 h 116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196" h="1161149">
                <a:moveTo>
                  <a:pt x="779228" y="1161149"/>
                </a:moveTo>
                <a:cubicBezTo>
                  <a:pt x="795130" y="1043204"/>
                  <a:pt x="811033" y="925260"/>
                  <a:pt x="803082" y="819243"/>
                </a:cubicBezTo>
                <a:cubicBezTo>
                  <a:pt x="795131" y="713226"/>
                  <a:pt x="763325" y="604558"/>
                  <a:pt x="731520" y="525045"/>
                </a:cubicBezTo>
                <a:cubicBezTo>
                  <a:pt x="699715" y="445532"/>
                  <a:pt x="644056" y="413727"/>
                  <a:pt x="612251" y="342165"/>
                </a:cubicBezTo>
                <a:cubicBezTo>
                  <a:pt x="580446" y="270603"/>
                  <a:pt x="597673" y="152658"/>
                  <a:pt x="540689" y="95674"/>
                </a:cubicBezTo>
                <a:cubicBezTo>
                  <a:pt x="483705" y="38689"/>
                  <a:pt x="360460" y="-3718"/>
                  <a:pt x="270345" y="258"/>
                </a:cubicBezTo>
                <a:cubicBezTo>
                  <a:pt x="180230" y="4234"/>
                  <a:pt x="90115" y="61881"/>
                  <a:pt x="0" y="119528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Figura a mano libera 14"/>
          <p:cNvSpPr/>
          <p:nvPr/>
        </p:nvSpPr>
        <p:spPr>
          <a:xfrm>
            <a:off x="2711395" y="3484630"/>
            <a:ext cx="2210462" cy="665951"/>
          </a:xfrm>
          <a:custGeom>
            <a:avLst/>
            <a:gdLst>
              <a:gd name="connsiteX0" fmla="*/ 2210462 w 2210462"/>
              <a:gd name="connsiteY0" fmla="*/ 665951 h 665951"/>
              <a:gd name="connsiteX1" fmla="*/ 1924215 w 2210462"/>
              <a:gd name="connsiteY1" fmla="*/ 570535 h 665951"/>
              <a:gd name="connsiteX2" fmla="*/ 1574358 w 2210462"/>
              <a:gd name="connsiteY2" fmla="*/ 363801 h 665951"/>
              <a:gd name="connsiteX3" fmla="*/ 1502796 w 2210462"/>
              <a:gd name="connsiteY3" fmla="*/ 141165 h 665951"/>
              <a:gd name="connsiteX4" fmla="*/ 1272208 w 2210462"/>
              <a:gd name="connsiteY4" fmla="*/ 77554 h 665951"/>
              <a:gd name="connsiteX5" fmla="*/ 1065475 w 2210462"/>
              <a:gd name="connsiteY5" fmla="*/ 5993 h 665951"/>
              <a:gd name="connsiteX6" fmla="*/ 803082 w 2210462"/>
              <a:gd name="connsiteY6" fmla="*/ 244532 h 665951"/>
              <a:gd name="connsiteX7" fmla="*/ 620202 w 2210462"/>
              <a:gd name="connsiteY7" fmla="*/ 276337 h 665951"/>
              <a:gd name="connsiteX8" fmla="*/ 0 w 2210462"/>
              <a:gd name="connsiteY8" fmla="*/ 93457 h 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462" h="665951">
                <a:moveTo>
                  <a:pt x="2210462" y="665951"/>
                </a:moveTo>
                <a:cubicBezTo>
                  <a:pt x="2120347" y="643422"/>
                  <a:pt x="2030232" y="620893"/>
                  <a:pt x="1924215" y="570535"/>
                </a:cubicBezTo>
                <a:cubicBezTo>
                  <a:pt x="1818198" y="520177"/>
                  <a:pt x="1644594" y="435363"/>
                  <a:pt x="1574358" y="363801"/>
                </a:cubicBezTo>
                <a:cubicBezTo>
                  <a:pt x="1504122" y="292239"/>
                  <a:pt x="1553154" y="188873"/>
                  <a:pt x="1502796" y="141165"/>
                </a:cubicBezTo>
                <a:cubicBezTo>
                  <a:pt x="1452438" y="93457"/>
                  <a:pt x="1345095" y="100083"/>
                  <a:pt x="1272208" y="77554"/>
                </a:cubicBezTo>
                <a:cubicBezTo>
                  <a:pt x="1199321" y="55025"/>
                  <a:pt x="1143663" y="-21837"/>
                  <a:pt x="1065475" y="5993"/>
                </a:cubicBezTo>
                <a:cubicBezTo>
                  <a:pt x="987287" y="33823"/>
                  <a:pt x="877294" y="199475"/>
                  <a:pt x="803082" y="244532"/>
                </a:cubicBezTo>
                <a:cubicBezTo>
                  <a:pt x="728870" y="289589"/>
                  <a:pt x="754049" y="301516"/>
                  <a:pt x="620202" y="276337"/>
                </a:cubicBezTo>
                <a:cubicBezTo>
                  <a:pt x="486355" y="251158"/>
                  <a:pt x="243177" y="172307"/>
                  <a:pt x="0" y="93457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5" name="CasellaDiTesto 54"/>
          <p:cNvSpPr txBox="1"/>
          <p:nvPr/>
        </p:nvSpPr>
        <p:spPr>
          <a:xfrm>
            <a:off x="2157750" y="3140507"/>
            <a:ext cx="117384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Cimo-Iseo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2441050" y="1105231"/>
            <a:ext cx="477079" cy="190832"/>
          </a:xfrm>
          <a:custGeom>
            <a:avLst/>
            <a:gdLst>
              <a:gd name="connsiteX0" fmla="*/ 0 w 477079"/>
              <a:gd name="connsiteY0" fmla="*/ 0 h 190832"/>
              <a:gd name="connsiteX1" fmla="*/ 326004 w 477079"/>
              <a:gd name="connsiteY1" fmla="*/ 159026 h 190832"/>
              <a:gd name="connsiteX2" fmla="*/ 477079 w 477079"/>
              <a:gd name="connsiteY2" fmla="*/ 190832 h 19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079" h="190832">
                <a:moveTo>
                  <a:pt x="0" y="0"/>
                </a:moveTo>
                <a:cubicBezTo>
                  <a:pt x="123245" y="63610"/>
                  <a:pt x="246491" y="127221"/>
                  <a:pt x="326004" y="159026"/>
                </a:cubicBezTo>
                <a:cubicBezTo>
                  <a:pt x="405517" y="190831"/>
                  <a:pt x="441298" y="190831"/>
                  <a:pt x="477079" y="190832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6" name="CasellaDiTesto 55"/>
          <p:cNvSpPr txBox="1"/>
          <p:nvPr/>
        </p:nvSpPr>
        <p:spPr>
          <a:xfrm>
            <a:off x="2667243" y="461283"/>
            <a:ext cx="18002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Pompaggio per </a:t>
            </a:r>
            <a:r>
              <a:rPr lang="it-IT" dirty="0" err="1" smtClean="0">
                <a:solidFill>
                  <a:srgbClr val="FF0000"/>
                </a:solidFill>
              </a:rPr>
              <a:t>Bedigliora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1382313" y="365760"/>
            <a:ext cx="979224" cy="891223"/>
          </a:xfrm>
          <a:custGeom>
            <a:avLst/>
            <a:gdLst>
              <a:gd name="connsiteX0" fmla="*/ 17117 w 979224"/>
              <a:gd name="connsiteY0" fmla="*/ 0 h 891223"/>
              <a:gd name="connsiteX1" fmla="*/ 88678 w 979224"/>
              <a:gd name="connsiteY1" fmla="*/ 119270 h 891223"/>
              <a:gd name="connsiteX2" fmla="*/ 40970 w 979224"/>
              <a:gd name="connsiteY2" fmla="*/ 318052 h 891223"/>
              <a:gd name="connsiteX3" fmla="*/ 1214 w 979224"/>
              <a:gd name="connsiteY3" fmla="*/ 469127 h 891223"/>
              <a:gd name="connsiteX4" fmla="*/ 88678 w 979224"/>
              <a:gd name="connsiteY4" fmla="*/ 659958 h 891223"/>
              <a:gd name="connsiteX5" fmla="*/ 239753 w 979224"/>
              <a:gd name="connsiteY5" fmla="*/ 779228 h 891223"/>
              <a:gd name="connsiteX6" fmla="*/ 518049 w 979224"/>
              <a:gd name="connsiteY6" fmla="*/ 834887 h 891223"/>
              <a:gd name="connsiteX7" fmla="*/ 780442 w 979224"/>
              <a:gd name="connsiteY7" fmla="*/ 890546 h 891223"/>
              <a:gd name="connsiteX8" fmla="*/ 979224 w 979224"/>
              <a:gd name="connsiteY8" fmla="*/ 795130 h 89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224" h="891223">
                <a:moveTo>
                  <a:pt x="17117" y="0"/>
                </a:moveTo>
                <a:cubicBezTo>
                  <a:pt x="50910" y="33130"/>
                  <a:pt x="84703" y="66261"/>
                  <a:pt x="88678" y="119270"/>
                </a:cubicBezTo>
                <a:cubicBezTo>
                  <a:pt x="92654" y="172279"/>
                  <a:pt x="55547" y="259743"/>
                  <a:pt x="40970" y="318052"/>
                </a:cubicBezTo>
                <a:cubicBezTo>
                  <a:pt x="26393" y="376361"/>
                  <a:pt x="-6737" y="412143"/>
                  <a:pt x="1214" y="469127"/>
                </a:cubicBezTo>
                <a:cubicBezTo>
                  <a:pt x="9165" y="526111"/>
                  <a:pt x="48922" y="608275"/>
                  <a:pt x="88678" y="659958"/>
                </a:cubicBezTo>
                <a:cubicBezTo>
                  <a:pt x="128434" y="711641"/>
                  <a:pt x="168191" y="750073"/>
                  <a:pt x="239753" y="779228"/>
                </a:cubicBezTo>
                <a:cubicBezTo>
                  <a:pt x="311315" y="808383"/>
                  <a:pt x="518049" y="834887"/>
                  <a:pt x="518049" y="834887"/>
                </a:cubicBezTo>
                <a:cubicBezTo>
                  <a:pt x="608164" y="853440"/>
                  <a:pt x="703580" y="897172"/>
                  <a:pt x="780442" y="890546"/>
                </a:cubicBezTo>
                <a:cubicBezTo>
                  <a:pt x="857304" y="883920"/>
                  <a:pt x="918264" y="839525"/>
                  <a:pt x="979224" y="79513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7" name="Figura a mano libera 56"/>
          <p:cNvSpPr/>
          <p:nvPr/>
        </p:nvSpPr>
        <p:spPr>
          <a:xfrm>
            <a:off x="4978579" y="3873903"/>
            <a:ext cx="1601674" cy="535134"/>
          </a:xfrm>
          <a:custGeom>
            <a:avLst/>
            <a:gdLst>
              <a:gd name="connsiteX0" fmla="*/ 1600200 w 1601674"/>
              <a:gd name="connsiteY0" fmla="*/ 0 h 535134"/>
              <a:gd name="connsiteX1" fmla="*/ 1573619 w 1601674"/>
              <a:gd name="connsiteY1" fmla="*/ 111642 h 535134"/>
              <a:gd name="connsiteX2" fmla="*/ 1408814 w 1601674"/>
              <a:gd name="connsiteY2" fmla="*/ 111642 h 535134"/>
              <a:gd name="connsiteX3" fmla="*/ 1297172 w 1601674"/>
              <a:gd name="connsiteY3" fmla="*/ 164805 h 535134"/>
              <a:gd name="connsiteX4" fmla="*/ 1302489 w 1601674"/>
              <a:gd name="connsiteY4" fmla="*/ 318977 h 535134"/>
              <a:gd name="connsiteX5" fmla="*/ 1233377 w 1601674"/>
              <a:gd name="connsiteY5" fmla="*/ 451884 h 535134"/>
              <a:gd name="connsiteX6" fmla="*/ 1212112 w 1601674"/>
              <a:gd name="connsiteY6" fmla="*/ 531628 h 535134"/>
              <a:gd name="connsiteX7" fmla="*/ 1084521 w 1601674"/>
              <a:gd name="connsiteY7" fmla="*/ 515679 h 535134"/>
              <a:gd name="connsiteX8" fmla="*/ 983512 w 1601674"/>
              <a:gd name="connsiteY8" fmla="*/ 467833 h 535134"/>
              <a:gd name="connsiteX9" fmla="*/ 887819 w 1601674"/>
              <a:gd name="connsiteY9" fmla="*/ 457200 h 535134"/>
              <a:gd name="connsiteX10" fmla="*/ 776177 w 1601674"/>
              <a:gd name="connsiteY10" fmla="*/ 478465 h 535134"/>
              <a:gd name="connsiteX11" fmla="*/ 643270 w 1601674"/>
              <a:gd name="connsiteY11" fmla="*/ 467833 h 535134"/>
              <a:gd name="connsiteX12" fmla="*/ 499730 w 1601674"/>
              <a:gd name="connsiteY12" fmla="*/ 435935 h 535134"/>
              <a:gd name="connsiteX13" fmla="*/ 372140 w 1601674"/>
              <a:gd name="connsiteY13" fmla="*/ 398721 h 535134"/>
              <a:gd name="connsiteX14" fmla="*/ 303028 w 1601674"/>
              <a:gd name="connsiteY14" fmla="*/ 361507 h 535134"/>
              <a:gd name="connsiteX15" fmla="*/ 74428 w 1601674"/>
              <a:gd name="connsiteY15" fmla="*/ 329610 h 535134"/>
              <a:gd name="connsiteX16" fmla="*/ 0 w 1601674"/>
              <a:gd name="connsiteY16" fmla="*/ 287079 h 5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1674" h="535134">
                <a:moveTo>
                  <a:pt x="1600200" y="0"/>
                </a:moveTo>
                <a:cubicBezTo>
                  <a:pt x="1602858" y="46517"/>
                  <a:pt x="1605517" y="93035"/>
                  <a:pt x="1573619" y="111642"/>
                </a:cubicBezTo>
                <a:cubicBezTo>
                  <a:pt x="1541721" y="130249"/>
                  <a:pt x="1454888" y="102782"/>
                  <a:pt x="1408814" y="111642"/>
                </a:cubicBezTo>
                <a:cubicBezTo>
                  <a:pt x="1362739" y="120503"/>
                  <a:pt x="1314893" y="130249"/>
                  <a:pt x="1297172" y="164805"/>
                </a:cubicBezTo>
                <a:cubicBezTo>
                  <a:pt x="1279451" y="199361"/>
                  <a:pt x="1313121" y="271131"/>
                  <a:pt x="1302489" y="318977"/>
                </a:cubicBezTo>
                <a:cubicBezTo>
                  <a:pt x="1291857" y="366823"/>
                  <a:pt x="1248440" y="416442"/>
                  <a:pt x="1233377" y="451884"/>
                </a:cubicBezTo>
                <a:cubicBezTo>
                  <a:pt x="1218314" y="487326"/>
                  <a:pt x="1236921" y="520996"/>
                  <a:pt x="1212112" y="531628"/>
                </a:cubicBezTo>
                <a:cubicBezTo>
                  <a:pt x="1187303" y="542260"/>
                  <a:pt x="1122621" y="526311"/>
                  <a:pt x="1084521" y="515679"/>
                </a:cubicBezTo>
                <a:cubicBezTo>
                  <a:pt x="1046421" y="505047"/>
                  <a:pt x="1016296" y="477579"/>
                  <a:pt x="983512" y="467833"/>
                </a:cubicBezTo>
                <a:cubicBezTo>
                  <a:pt x="950728" y="458087"/>
                  <a:pt x="922375" y="455428"/>
                  <a:pt x="887819" y="457200"/>
                </a:cubicBezTo>
                <a:cubicBezTo>
                  <a:pt x="853263" y="458972"/>
                  <a:pt x="816935" y="476693"/>
                  <a:pt x="776177" y="478465"/>
                </a:cubicBezTo>
                <a:cubicBezTo>
                  <a:pt x="735419" y="480237"/>
                  <a:pt x="689344" y="474921"/>
                  <a:pt x="643270" y="467833"/>
                </a:cubicBezTo>
                <a:cubicBezTo>
                  <a:pt x="597196" y="460745"/>
                  <a:pt x="544918" y="447454"/>
                  <a:pt x="499730" y="435935"/>
                </a:cubicBezTo>
                <a:cubicBezTo>
                  <a:pt x="454542" y="424416"/>
                  <a:pt x="404924" y="411126"/>
                  <a:pt x="372140" y="398721"/>
                </a:cubicBezTo>
                <a:cubicBezTo>
                  <a:pt x="339356" y="386316"/>
                  <a:pt x="352647" y="373025"/>
                  <a:pt x="303028" y="361507"/>
                </a:cubicBezTo>
                <a:cubicBezTo>
                  <a:pt x="253409" y="349989"/>
                  <a:pt x="124933" y="342015"/>
                  <a:pt x="74428" y="329610"/>
                </a:cubicBezTo>
                <a:cubicBezTo>
                  <a:pt x="23923" y="317205"/>
                  <a:pt x="11961" y="302142"/>
                  <a:pt x="0" y="287079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8" name="Figura a mano libera 57"/>
          <p:cNvSpPr/>
          <p:nvPr/>
        </p:nvSpPr>
        <p:spPr>
          <a:xfrm>
            <a:off x="5446644" y="2745264"/>
            <a:ext cx="1121134" cy="1111119"/>
          </a:xfrm>
          <a:custGeom>
            <a:avLst/>
            <a:gdLst>
              <a:gd name="connsiteX0" fmla="*/ 1121134 w 1121134"/>
              <a:gd name="connsiteY0" fmla="*/ 1111119 h 1111119"/>
              <a:gd name="connsiteX1" fmla="*/ 946205 w 1121134"/>
              <a:gd name="connsiteY1" fmla="*/ 888482 h 1111119"/>
              <a:gd name="connsiteX2" fmla="*/ 866692 w 1121134"/>
              <a:gd name="connsiteY2" fmla="*/ 785115 h 1111119"/>
              <a:gd name="connsiteX3" fmla="*/ 826936 w 1121134"/>
              <a:gd name="connsiteY3" fmla="*/ 594284 h 1111119"/>
              <a:gd name="connsiteX4" fmla="*/ 667910 w 1121134"/>
              <a:gd name="connsiteY4" fmla="*/ 371647 h 1111119"/>
              <a:gd name="connsiteX5" fmla="*/ 492981 w 1121134"/>
              <a:gd name="connsiteY5" fmla="*/ 244427 h 1111119"/>
              <a:gd name="connsiteX6" fmla="*/ 365760 w 1121134"/>
              <a:gd name="connsiteY6" fmla="*/ 109254 h 1111119"/>
              <a:gd name="connsiteX7" fmla="*/ 278296 w 1121134"/>
              <a:gd name="connsiteY7" fmla="*/ 5887 h 1111119"/>
              <a:gd name="connsiteX8" fmla="*/ 0 w 1121134"/>
              <a:gd name="connsiteY8" fmla="*/ 21790 h 111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134" h="1111119">
                <a:moveTo>
                  <a:pt x="1121134" y="1111119"/>
                </a:moveTo>
                <a:lnTo>
                  <a:pt x="946205" y="888482"/>
                </a:lnTo>
                <a:cubicBezTo>
                  <a:pt x="903798" y="834148"/>
                  <a:pt x="886570" y="834148"/>
                  <a:pt x="866692" y="785115"/>
                </a:cubicBezTo>
                <a:cubicBezTo>
                  <a:pt x="846814" y="736082"/>
                  <a:pt x="860066" y="663195"/>
                  <a:pt x="826936" y="594284"/>
                </a:cubicBezTo>
                <a:cubicBezTo>
                  <a:pt x="793806" y="525373"/>
                  <a:pt x="723569" y="429956"/>
                  <a:pt x="667910" y="371647"/>
                </a:cubicBezTo>
                <a:cubicBezTo>
                  <a:pt x="612251" y="313337"/>
                  <a:pt x="543339" y="288159"/>
                  <a:pt x="492981" y="244427"/>
                </a:cubicBezTo>
                <a:cubicBezTo>
                  <a:pt x="442623" y="200695"/>
                  <a:pt x="401541" y="149011"/>
                  <a:pt x="365760" y="109254"/>
                </a:cubicBezTo>
                <a:cubicBezTo>
                  <a:pt x="329979" y="69497"/>
                  <a:pt x="339256" y="20464"/>
                  <a:pt x="278296" y="5887"/>
                </a:cubicBezTo>
                <a:cubicBezTo>
                  <a:pt x="217336" y="-8690"/>
                  <a:pt x="108668" y="6550"/>
                  <a:pt x="0" y="21790"/>
                </a:cubicBezTo>
              </a:path>
            </a:pathLst>
          </a:custGeom>
          <a:noFill/>
          <a:ln w="66675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9" name="Figura a mano libera 58"/>
          <p:cNvSpPr/>
          <p:nvPr/>
        </p:nvSpPr>
        <p:spPr>
          <a:xfrm>
            <a:off x="4987856" y="3883180"/>
            <a:ext cx="1601674" cy="535134"/>
          </a:xfrm>
          <a:custGeom>
            <a:avLst/>
            <a:gdLst>
              <a:gd name="connsiteX0" fmla="*/ 1600200 w 1601674"/>
              <a:gd name="connsiteY0" fmla="*/ 0 h 535134"/>
              <a:gd name="connsiteX1" fmla="*/ 1573619 w 1601674"/>
              <a:gd name="connsiteY1" fmla="*/ 111642 h 535134"/>
              <a:gd name="connsiteX2" fmla="*/ 1408814 w 1601674"/>
              <a:gd name="connsiteY2" fmla="*/ 111642 h 535134"/>
              <a:gd name="connsiteX3" fmla="*/ 1297172 w 1601674"/>
              <a:gd name="connsiteY3" fmla="*/ 164805 h 535134"/>
              <a:gd name="connsiteX4" fmla="*/ 1302489 w 1601674"/>
              <a:gd name="connsiteY4" fmla="*/ 318977 h 535134"/>
              <a:gd name="connsiteX5" fmla="*/ 1233377 w 1601674"/>
              <a:gd name="connsiteY5" fmla="*/ 451884 h 535134"/>
              <a:gd name="connsiteX6" fmla="*/ 1212112 w 1601674"/>
              <a:gd name="connsiteY6" fmla="*/ 531628 h 535134"/>
              <a:gd name="connsiteX7" fmla="*/ 1084521 w 1601674"/>
              <a:gd name="connsiteY7" fmla="*/ 515679 h 535134"/>
              <a:gd name="connsiteX8" fmla="*/ 983512 w 1601674"/>
              <a:gd name="connsiteY8" fmla="*/ 467833 h 535134"/>
              <a:gd name="connsiteX9" fmla="*/ 887819 w 1601674"/>
              <a:gd name="connsiteY9" fmla="*/ 457200 h 535134"/>
              <a:gd name="connsiteX10" fmla="*/ 776177 w 1601674"/>
              <a:gd name="connsiteY10" fmla="*/ 478465 h 535134"/>
              <a:gd name="connsiteX11" fmla="*/ 643270 w 1601674"/>
              <a:gd name="connsiteY11" fmla="*/ 467833 h 535134"/>
              <a:gd name="connsiteX12" fmla="*/ 499730 w 1601674"/>
              <a:gd name="connsiteY12" fmla="*/ 435935 h 535134"/>
              <a:gd name="connsiteX13" fmla="*/ 372140 w 1601674"/>
              <a:gd name="connsiteY13" fmla="*/ 398721 h 535134"/>
              <a:gd name="connsiteX14" fmla="*/ 303028 w 1601674"/>
              <a:gd name="connsiteY14" fmla="*/ 361507 h 535134"/>
              <a:gd name="connsiteX15" fmla="*/ 74428 w 1601674"/>
              <a:gd name="connsiteY15" fmla="*/ 329610 h 535134"/>
              <a:gd name="connsiteX16" fmla="*/ 0 w 1601674"/>
              <a:gd name="connsiteY16" fmla="*/ 287079 h 5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1674" h="535134">
                <a:moveTo>
                  <a:pt x="1600200" y="0"/>
                </a:moveTo>
                <a:cubicBezTo>
                  <a:pt x="1602858" y="46517"/>
                  <a:pt x="1605517" y="93035"/>
                  <a:pt x="1573619" y="111642"/>
                </a:cubicBezTo>
                <a:cubicBezTo>
                  <a:pt x="1541721" y="130249"/>
                  <a:pt x="1454888" y="102782"/>
                  <a:pt x="1408814" y="111642"/>
                </a:cubicBezTo>
                <a:cubicBezTo>
                  <a:pt x="1362739" y="120503"/>
                  <a:pt x="1314893" y="130249"/>
                  <a:pt x="1297172" y="164805"/>
                </a:cubicBezTo>
                <a:cubicBezTo>
                  <a:pt x="1279451" y="199361"/>
                  <a:pt x="1313121" y="271131"/>
                  <a:pt x="1302489" y="318977"/>
                </a:cubicBezTo>
                <a:cubicBezTo>
                  <a:pt x="1291857" y="366823"/>
                  <a:pt x="1248440" y="416442"/>
                  <a:pt x="1233377" y="451884"/>
                </a:cubicBezTo>
                <a:cubicBezTo>
                  <a:pt x="1218314" y="487326"/>
                  <a:pt x="1236921" y="520996"/>
                  <a:pt x="1212112" y="531628"/>
                </a:cubicBezTo>
                <a:cubicBezTo>
                  <a:pt x="1187303" y="542260"/>
                  <a:pt x="1122621" y="526311"/>
                  <a:pt x="1084521" y="515679"/>
                </a:cubicBezTo>
                <a:cubicBezTo>
                  <a:pt x="1046421" y="505047"/>
                  <a:pt x="1016296" y="477579"/>
                  <a:pt x="983512" y="467833"/>
                </a:cubicBezTo>
                <a:cubicBezTo>
                  <a:pt x="950728" y="458087"/>
                  <a:pt x="922375" y="455428"/>
                  <a:pt x="887819" y="457200"/>
                </a:cubicBezTo>
                <a:cubicBezTo>
                  <a:pt x="853263" y="458972"/>
                  <a:pt x="816935" y="476693"/>
                  <a:pt x="776177" y="478465"/>
                </a:cubicBezTo>
                <a:cubicBezTo>
                  <a:pt x="735419" y="480237"/>
                  <a:pt x="689344" y="474921"/>
                  <a:pt x="643270" y="467833"/>
                </a:cubicBezTo>
                <a:cubicBezTo>
                  <a:pt x="597196" y="460745"/>
                  <a:pt x="544918" y="447454"/>
                  <a:pt x="499730" y="435935"/>
                </a:cubicBezTo>
                <a:cubicBezTo>
                  <a:pt x="454542" y="424416"/>
                  <a:pt x="404924" y="411126"/>
                  <a:pt x="372140" y="398721"/>
                </a:cubicBezTo>
                <a:cubicBezTo>
                  <a:pt x="339356" y="386316"/>
                  <a:pt x="352647" y="373025"/>
                  <a:pt x="303028" y="361507"/>
                </a:cubicBezTo>
                <a:cubicBezTo>
                  <a:pt x="253409" y="349989"/>
                  <a:pt x="124933" y="342015"/>
                  <a:pt x="74428" y="329610"/>
                </a:cubicBezTo>
                <a:cubicBezTo>
                  <a:pt x="23923" y="317205"/>
                  <a:pt x="11961" y="302142"/>
                  <a:pt x="0" y="287079"/>
                </a:cubicBezTo>
              </a:path>
            </a:pathLst>
          </a:custGeom>
          <a:noFill/>
          <a:ln w="666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60" name="CasellaDiTesto 59"/>
          <p:cNvSpPr txBox="1"/>
          <p:nvPr/>
        </p:nvSpPr>
        <p:spPr>
          <a:xfrm>
            <a:off x="6755538" y="3865767"/>
            <a:ext cx="1800200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Pompaggio Cervello-Piantagione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36" name="Figura a mano libera 35"/>
          <p:cNvSpPr/>
          <p:nvPr/>
        </p:nvSpPr>
        <p:spPr>
          <a:xfrm flipH="1">
            <a:off x="1961" y="1628800"/>
            <a:ext cx="562973" cy="561721"/>
          </a:xfrm>
          <a:custGeom>
            <a:avLst/>
            <a:gdLst>
              <a:gd name="connsiteX0" fmla="*/ 914400 w 914400"/>
              <a:gd name="connsiteY0" fmla="*/ 954157 h 954157"/>
              <a:gd name="connsiteX1" fmla="*/ 699715 w 914400"/>
              <a:gd name="connsiteY1" fmla="*/ 755374 h 954157"/>
              <a:gd name="connsiteX2" fmla="*/ 580445 w 914400"/>
              <a:gd name="connsiteY2" fmla="*/ 628154 h 954157"/>
              <a:gd name="connsiteX3" fmla="*/ 500932 w 914400"/>
              <a:gd name="connsiteY3" fmla="*/ 429371 h 954157"/>
              <a:gd name="connsiteX4" fmla="*/ 349857 w 914400"/>
              <a:gd name="connsiteY4" fmla="*/ 254442 h 954157"/>
              <a:gd name="connsiteX5" fmla="*/ 127221 w 914400"/>
              <a:gd name="connsiteY5" fmla="*/ 159027 h 954157"/>
              <a:gd name="connsiteX6" fmla="*/ 0 w 914400"/>
              <a:gd name="connsiteY6" fmla="*/ 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954157">
                <a:moveTo>
                  <a:pt x="914400" y="954157"/>
                </a:moveTo>
                <a:cubicBezTo>
                  <a:pt x="834887" y="881932"/>
                  <a:pt x="755374" y="809708"/>
                  <a:pt x="699715" y="755374"/>
                </a:cubicBezTo>
                <a:cubicBezTo>
                  <a:pt x="644056" y="701040"/>
                  <a:pt x="613575" y="682488"/>
                  <a:pt x="580445" y="628154"/>
                </a:cubicBezTo>
                <a:cubicBezTo>
                  <a:pt x="547315" y="573820"/>
                  <a:pt x="539363" y="491656"/>
                  <a:pt x="500932" y="429371"/>
                </a:cubicBezTo>
                <a:cubicBezTo>
                  <a:pt x="462501" y="367086"/>
                  <a:pt x="412142" y="299499"/>
                  <a:pt x="349857" y="254442"/>
                </a:cubicBezTo>
                <a:cubicBezTo>
                  <a:pt x="287572" y="209385"/>
                  <a:pt x="185530" y="201434"/>
                  <a:pt x="127221" y="159027"/>
                </a:cubicBezTo>
                <a:cubicBezTo>
                  <a:pt x="68912" y="116620"/>
                  <a:pt x="34456" y="58310"/>
                  <a:pt x="0" y="0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8" name="CasellaDiTesto 37"/>
          <p:cNvSpPr txBox="1"/>
          <p:nvPr/>
        </p:nvSpPr>
        <p:spPr>
          <a:xfrm>
            <a:off x="148395" y="2146518"/>
            <a:ext cx="1486894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Collegamento Ponte Tresa – </a:t>
            </a:r>
            <a:r>
              <a:rPr lang="it-IT" sz="1600" dirty="0" err="1" smtClean="0">
                <a:solidFill>
                  <a:srgbClr val="FF0000"/>
                </a:solidFill>
              </a:rPr>
              <a:t>Croglio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CH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9" grpId="0" animBg="1"/>
      <p:bldP spid="30" grpId="0" animBg="1"/>
      <p:bldP spid="34" grpId="0" animBg="1"/>
      <p:bldP spid="40" grpId="0" animBg="1"/>
      <p:bldP spid="44" grpId="0" animBg="1"/>
      <p:bldP spid="48" grpId="0" animBg="1"/>
      <p:bldP spid="49" grpId="0" animBg="1"/>
      <p:bldP spid="50" grpId="0" animBg="1"/>
      <p:bldP spid="52" grpId="0" animBg="1"/>
      <p:bldP spid="2" grpId="0" animBg="1"/>
      <p:bldP spid="9" grpId="0" animBg="1"/>
      <p:bldP spid="10" grpId="0" animBg="1"/>
      <p:bldP spid="11" grpId="0" animBg="1"/>
      <p:bldP spid="12" grpId="0" animBg="1"/>
      <p:bldP spid="46" grpId="0" animBg="1"/>
      <p:bldP spid="54" grpId="0" animBg="1"/>
      <p:bldP spid="15" grpId="0" animBg="1"/>
      <p:bldP spid="55" grpId="0" animBg="1"/>
      <p:bldP spid="16" grpId="0" animBg="1"/>
      <p:bldP spid="56" grpId="0" animBg="1"/>
      <p:bldP spid="18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7252" y="5445224"/>
            <a:ext cx="4824536" cy="583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CH" sz="1400" b="1" dirty="0" smtClean="0">
                <a:solidFill>
                  <a:schemeClr val="accent1"/>
                </a:solidFill>
              </a:rPr>
              <a:t>CAIAM:</a:t>
            </a:r>
            <a:r>
              <a:rPr lang="it-CH" sz="1400" dirty="0" smtClean="0"/>
              <a:t> Consorzio Acquedotto Intercomunale </a:t>
            </a:r>
          </a:p>
          <a:p>
            <a:pPr marL="0" indent="0">
              <a:buNone/>
            </a:pPr>
            <a:r>
              <a:rPr lang="it-CH" sz="1400" dirty="0"/>
              <a:t> </a:t>
            </a:r>
            <a:r>
              <a:rPr lang="it-CH" sz="1400" dirty="0" smtClean="0"/>
              <a:t>              Alta </a:t>
            </a:r>
            <a:r>
              <a:rPr lang="it-CH" sz="1400" dirty="0" err="1" smtClean="0"/>
              <a:t>Magliasina</a:t>
            </a:r>
            <a:endParaRPr lang="it-CH" sz="1400" dirty="0"/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6583858" y="1556792"/>
            <a:ext cx="153330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ante\Desktop\CAI-M - foto Malcant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3" y="249010"/>
            <a:ext cx="8784976" cy="512172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333558" y="346464"/>
            <a:ext cx="4627286" cy="3305894"/>
            <a:chOff x="4374750" y="332656"/>
            <a:chExt cx="4032448" cy="3024336"/>
          </a:xfrm>
        </p:grpSpPr>
        <p:cxnSp>
          <p:nvCxnSpPr>
            <p:cNvPr id="5" name="Connettore 1 4"/>
            <p:cNvCxnSpPr/>
            <p:nvPr/>
          </p:nvCxnSpPr>
          <p:spPr>
            <a:xfrm>
              <a:off x="6602632" y="627460"/>
              <a:ext cx="27930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6881933" y="627460"/>
              <a:ext cx="445145" cy="370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7327078" y="997496"/>
              <a:ext cx="585936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7894240" y="1149896"/>
              <a:ext cx="222920" cy="4068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7620046" y="1772816"/>
              <a:ext cx="787152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>
              <a:off x="5958926" y="2204864"/>
              <a:ext cx="64370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V="1">
              <a:off x="6602632" y="1556792"/>
              <a:ext cx="1533302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5958926" y="2204864"/>
              <a:ext cx="98722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6057648" y="2924944"/>
              <a:ext cx="272492" cy="4320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V="1">
              <a:off x="4950814" y="2204864"/>
              <a:ext cx="1008112" cy="1806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flipV="1">
              <a:off x="4788024" y="2385498"/>
              <a:ext cx="144016" cy="1073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flipV="1">
              <a:off x="4374750" y="2492896"/>
              <a:ext cx="432048" cy="360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>
              <a:off x="6742282" y="332656"/>
              <a:ext cx="139651" cy="2948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>
            <a:off x="2324963" y="2089237"/>
            <a:ext cx="1552575" cy="533400"/>
            <a:chOff x="2343150" y="2085975"/>
            <a:chExt cx="1552575" cy="533400"/>
          </a:xfrm>
        </p:grpSpPr>
        <p:sp>
          <p:nvSpPr>
            <p:cNvPr id="4" name="Figura a mano libera 3"/>
            <p:cNvSpPr/>
            <p:nvPr/>
          </p:nvSpPr>
          <p:spPr>
            <a:xfrm>
              <a:off x="2343150" y="2085975"/>
              <a:ext cx="1268055" cy="533400"/>
            </a:xfrm>
            <a:custGeom>
              <a:avLst/>
              <a:gdLst>
                <a:gd name="connsiteX0" fmla="*/ 1076325 w 1268055"/>
                <a:gd name="connsiteY0" fmla="*/ 0 h 533400"/>
                <a:gd name="connsiteX1" fmla="*/ 1057275 w 1268055"/>
                <a:gd name="connsiteY1" fmla="*/ 47625 h 533400"/>
                <a:gd name="connsiteX2" fmla="*/ 1038225 w 1268055"/>
                <a:gd name="connsiteY2" fmla="*/ 76200 h 533400"/>
                <a:gd name="connsiteX3" fmla="*/ 1047750 w 1268055"/>
                <a:gd name="connsiteY3" fmla="*/ 238125 h 533400"/>
                <a:gd name="connsiteX4" fmla="*/ 1057275 w 1268055"/>
                <a:gd name="connsiteY4" fmla="*/ 266700 h 533400"/>
                <a:gd name="connsiteX5" fmla="*/ 1104900 w 1268055"/>
                <a:gd name="connsiteY5" fmla="*/ 314325 h 533400"/>
                <a:gd name="connsiteX6" fmla="*/ 1152525 w 1268055"/>
                <a:gd name="connsiteY6" fmla="*/ 323850 h 533400"/>
                <a:gd name="connsiteX7" fmla="*/ 1181100 w 1268055"/>
                <a:gd name="connsiteY7" fmla="*/ 333375 h 533400"/>
                <a:gd name="connsiteX8" fmla="*/ 1247775 w 1268055"/>
                <a:gd name="connsiteY8" fmla="*/ 352425 h 533400"/>
                <a:gd name="connsiteX9" fmla="*/ 1266825 w 1268055"/>
                <a:gd name="connsiteY9" fmla="*/ 381000 h 533400"/>
                <a:gd name="connsiteX10" fmla="*/ 1209675 w 1268055"/>
                <a:gd name="connsiteY10" fmla="*/ 485775 h 533400"/>
                <a:gd name="connsiteX11" fmla="*/ 1152525 w 1268055"/>
                <a:gd name="connsiteY11" fmla="*/ 504825 h 533400"/>
                <a:gd name="connsiteX12" fmla="*/ 1085850 w 1268055"/>
                <a:gd name="connsiteY12" fmla="*/ 533400 h 533400"/>
                <a:gd name="connsiteX13" fmla="*/ 800100 w 1268055"/>
                <a:gd name="connsiteY13" fmla="*/ 514350 h 533400"/>
                <a:gd name="connsiteX14" fmla="*/ 771525 w 1268055"/>
                <a:gd name="connsiteY14" fmla="*/ 504825 h 533400"/>
                <a:gd name="connsiteX15" fmla="*/ 657225 w 1268055"/>
                <a:gd name="connsiteY15" fmla="*/ 485775 h 533400"/>
                <a:gd name="connsiteX16" fmla="*/ 57150 w 1268055"/>
                <a:gd name="connsiteY16" fmla="*/ 466725 h 533400"/>
                <a:gd name="connsiteX17" fmla="*/ 0 w 1268055"/>
                <a:gd name="connsiteY17" fmla="*/ 4572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55" h="533400">
                  <a:moveTo>
                    <a:pt x="1076325" y="0"/>
                  </a:moveTo>
                  <a:cubicBezTo>
                    <a:pt x="1069975" y="15875"/>
                    <a:pt x="1064921" y="32332"/>
                    <a:pt x="1057275" y="47625"/>
                  </a:cubicBezTo>
                  <a:cubicBezTo>
                    <a:pt x="1052155" y="57864"/>
                    <a:pt x="1038797" y="64767"/>
                    <a:pt x="1038225" y="76200"/>
                  </a:cubicBezTo>
                  <a:cubicBezTo>
                    <a:pt x="1035525" y="130201"/>
                    <a:pt x="1042370" y="184325"/>
                    <a:pt x="1047750" y="238125"/>
                  </a:cubicBezTo>
                  <a:cubicBezTo>
                    <a:pt x="1048749" y="248115"/>
                    <a:pt x="1052785" y="257720"/>
                    <a:pt x="1057275" y="266700"/>
                  </a:cubicBezTo>
                  <a:cubicBezTo>
                    <a:pt x="1068021" y="288192"/>
                    <a:pt x="1081454" y="305533"/>
                    <a:pt x="1104900" y="314325"/>
                  </a:cubicBezTo>
                  <a:cubicBezTo>
                    <a:pt x="1120059" y="320009"/>
                    <a:pt x="1136819" y="319923"/>
                    <a:pt x="1152525" y="323850"/>
                  </a:cubicBezTo>
                  <a:cubicBezTo>
                    <a:pt x="1162265" y="326285"/>
                    <a:pt x="1171446" y="330617"/>
                    <a:pt x="1181100" y="333375"/>
                  </a:cubicBezTo>
                  <a:cubicBezTo>
                    <a:pt x="1264821" y="357295"/>
                    <a:pt x="1179262" y="329587"/>
                    <a:pt x="1247775" y="352425"/>
                  </a:cubicBezTo>
                  <a:cubicBezTo>
                    <a:pt x="1254125" y="361950"/>
                    <a:pt x="1265686" y="369609"/>
                    <a:pt x="1266825" y="381000"/>
                  </a:cubicBezTo>
                  <a:cubicBezTo>
                    <a:pt x="1272678" y="439529"/>
                    <a:pt x="1258302" y="459251"/>
                    <a:pt x="1209675" y="485775"/>
                  </a:cubicBezTo>
                  <a:cubicBezTo>
                    <a:pt x="1192046" y="495391"/>
                    <a:pt x="1170486" y="495845"/>
                    <a:pt x="1152525" y="504825"/>
                  </a:cubicBezTo>
                  <a:cubicBezTo>
                    <a:pt x="1105445" y="528365"/>
                    <a:pt x="1127895" y="519385"/>
                    <a:pt x="1085850" y="533400"/>
                  </a:cubicBezTo>
                  <a:cubicBezTo>
                    <a:pt x="1016424" y="530244"/>
                    <a:pt x="885023" y="529791"/>
                    <a:pt x="800100" y="514350"/>
                  </a:cubicBezTo>
                  <a:cubicBezTo>
                    <a:pt x="790222" y="512554"/>
                    <a:pt x="781179" y="507583"/>
                    <a:pt x="771525" y="504825"/>
                  </a:cubicBezTo>
                  <a:cubicBezTo>
                    <a:pt x="733326" y="493911"/>
                    <a:pt x="698049" y="487500"/>
                    <a:pt x="657225" y="485775"/>
                  </a:cubicBezTo>
                  <a:cubicBezTo>
                    <a:pt x="457278" y="477327"/>
                    <a:pt x="257175" y="473075"/>
                    <a:pt x="57150" y="466725"/>
                  </a:cubicBezTo>
                  <a:cubicBezTo>
                    <a:pt x="6412" y="456577"/>
                    <a:pt x="25714" y="457200"/>
                    <a:pt x="0" y="457200"/>
                  </a:cubicBezTo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3771900" y="2295525"/>
              <a:ext cx="123825" cy="238125"/>
            </a:xfrm>
            <a:custGeom>
              <a:avLst/>
              <a:gdLst>
                <a:gd name="connsiteX0" fmla="*/ 76200 w 123825"/>
                <a:gd name="connsiteY0" fmla="*/ 238125 h 238125"/>
                <a:gd name="connsiteX1" fmla="*/ 104775 w 123825"/>
                <a:gd name="connsiteY1" fmla="*/ 123825 h 238125"/>
                <a:gd name="connsiteX2" fmla="*/ 123825 w 123825"/>
                <a:gd name="connsiteY2" fmla="*/ 95250 h 238125"/>
                <a:gd name="connsiteX3" fmla="*/ 85725 w 123825"/>
                <a:gd name="connsiteY3" fmla="*/ 0 h 238125"/>
                <a:gd name="connsiteX4" fmla="*/ 28575 w 123825"/>
                <a:gd name="connsiteY4" fmla="*/ 19050 h 238125"/>
                <a:gd name="connsiteX5" fmla="*/ 0 w 123825"/>
                <a:gd name="connsiteY5" fmla="*/ 5715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76200" y="238125"/>
                  </a:moveTo>
                  <a:cubicBezTo>
                    <a:pt x="62911" y="158391"/>
                    <a:pt x="55962" y="197044"/>
                    <a:pt x="104775" y="123825"/>
                  </a:cubicBezTo>
                  <a:lnTo>
                    <a:pt x="123825" y="95250"/>
                  </a:lnTo>
                  <a:cubicBezTo>
                    <a:pt x="122173" y="82038"/>
                    <a:pt x="131442" y="0"/>
                    <a:pt x="85725" y="0"/>
                  </a:cubicBezTo>
                  <a:cubicBezTo>
                    <a:pt x="65645" y="0"/>
                    <a:pt x="28575" y="19050"/>
                    <a:pt x="28575" y="19050"/>
                  </a:cubicBezTo>
                  <a:cubicBezTo>
                    <a:pt x="7034" y="51361"/>
                    <a:pt x="17620" y="39530"/>
                    <a:pt x="0" y="57150"/>
                  </a:cubicBezTo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196218" y="605606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smtClean="0">
                <a:solidFill>
                  <a:schemeClr val="tx2">
                    <a:lumMod val="50000"/>
                  </a:schemeClr>
                </a:solidFill>
              </a:rPr>
              <a:t>AMM:</a:t>
            </a:r>
            <a:r>
              <a:rPr lang="it-CH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CH" sz="1400" dirty="0" smtClean="0"/>
              <a:t>Acquedotto Medio Malcantone</a:t>
            </a:r>
            <a:endParaRPr lang="it-CH" sz="1400" dirty="0"/>
          </a:p>
        </p:txBody>
      </p:sp>
      <p:sp>
        <p:nvSpPr>
          <p:cNvPr id="12" name="Figura a mano libera 11"/>
          <p:cNvSpPr/>
          <p:nvPr/>
        </p:nvSpPr>
        <p:spPr>
          <a:xfrm>
            <a:off x="381000" y="2552700"/>
            <a:ext cx="3467100" cy="989677"/>
          </a:xfrm>
          <a:custGeom>
            <a:avLst/>
            <a:gdLst>
              <a:gd name="connsiteX0" fmla="*/ 0 w 3467100"/>
              <a:gd name="connsiteY0" fmla="*/ 857250 h 989677"/>
              <a:gd name="connsiteX1" fmla="*/ 47625 w 3467100"/>
              <a:gd name="connsiteY1" fmla="*/ 866775 h 989677"/>
              <a:gd name="connsiteX2" fmla="*/ 104775 w 3467100"/>
              <a:gd name="connsiteY2" fmla="*/ 876300 h 989677"/>
              <a:gd name="connsiteX3" fmla="*/ 133350 w 3467100"/>
              <a:gd name="connsiteY3" fmla="*/ 904875 h 989677"/>
              <a:gd name="connsiteX4" fmla="*/ 161925 w 3467100"/>
              <a:gd name="connsiteY4" fmla="*/ 923925 h 989677"/>
              <a:gd name="connsiteX5" fmla="*/ 190500 w 3467100"/>
              <a:gd name="connsiteY5" fmla="*/ 952500 h 989677"/>
              <a:gd name="connsiteX6" fmla="*/ 238125 w 3467100"/>
              <a:gd name="connsiteY6" fmla="*/ 962025 h 989677"/>
              <a:gd name="connsiteX7" fmla="*/ 400050 w 3467100"/>
              <a:gd name="connsiteY7" fmla="*/ 971550 h 989677"/>
              <a:gd name="connsiteX8" fmla="*/ 485775 w 3467100"/>
              <a:gd name="connsiteY8" fmla="*/ 933450 h 989677"/>
              <a:gd name="connsiteX9" fmla="*/ 542925 w 3467100"/>
              <a:gd name="connsiteY9" fmla="*/ 914400 h 989677"/>
              <a:gd name="connsiteX10" fmla="*/ 571500 w 3467100"/>
              <a:gd name="connsiteY10" fmla="*/ 904875 h 989677"/>
              <a:gd name="connsiteX11" fmla="*/ 600075 w 3467100"/>
              <a:gd name="connsiteY11" fmla="*/ 885825 h 989677"/>
              <a:gd name="connsiteX12" fmla="*/ 666750 w 3467100"/>
              <a:gd name="connsiteY12" fmla="*/ 866775 h 989677"/>
              <a:gd name="connsiteX13" fmla="*/ 733425 w 3467100"/>
              <a:gd name="connsiteY13" fmla="*/ 847725 h 989677"/>
              <a:gd name="connsiteX14" fmla="*/ 819150 w 3467100"/>
              <a:gd name="connsiteY14" fmla="*/ 838200 h 989677"/>
              <a:gd name="connsiteX15" fmla="*/ 895350 w 3467100"/>
              <a:gd name="connsiteY15" fmla="*/ 800100 h 989677"/>
              <a:gd name="connsiteX16" fmla="*/ 952500 w 3467100"/>
              <a:gd name="connsiteY16" fmla="*/ 781050 h 989677"/>
              <a:gd name="connsiteX17" fmla="*/ 1009650 w 3467100"/>
              <a:gd name="connsiteY17" fmla="*/ 752475 h 989677"/>
              <a:gd name="connsiteX18" fmla="*/ 1066800 w 3467100"/>
              <a:gd name="connsiteY18" fmla="*/ 695325 h 989677"/>
              <a:gd name="connsiteX19" fmla="*/ 1085850 w 3467100"/>
              <a:gd name="connsiteY19" fmla="*/ 666750 h 989677"/>
              <a:gd name="connsiteX20" fmla="*/ 1143000 w 3467100"/>
              <a:gd name="connsiteY20" fmla="*/ 628650 h 989677"/>
              <a:gd name="connsiteX21" fmla="*/ 1228725 w 3467100"/>
              <a:gd name="connsiteY21" fmla="*/ 552450 h 989677"/>
              <a:gd name="connsiteX22" fmla="*/ 1257300 w 3467100"/>
              <a:gd name="connsiteY22" fmla="*/ 542925 h 989677"/>
              <a:gd name="connsiteX23" fmla="*/ 1295400 w 3467100"/>
              <a:gd name="connsiteY23" fmla="*/ 485775 h 989677"/>
              <a:gd name="connsiteX24" fmla="*/ 1323975 w 3467100"/>
              <a:gd name="connsiteY24" fmla="*/ 457200 h 989677"/>
              <a:gd name="connsiteX25" fmla="*/ 1352550 w 3467100"/>
              <a:gd name="connsiteY25" fmla="*/ 419100 h 989677"/>
              <a:gd name="connsiteX26" fmla="*/ 1371600 w 3467100"/>
              <a:gd name="connsiteY26" fmla="*/ 381000 h 989677"/>
              <a:gd name="connsiteX27" fmla="*/ 1428750 w 3467100"/>
              <a:gd name="connsiteY27" fmla="*/ 333375 h 989677"/>
              <a:gd name="connsiteX28" fmla="*/ 1447800 w 3467100"/>
              <a:gd name="connsiteY28" fmla="*/ 304800 h 989677"/>
              <a:gd name="connsiteX29" fmla="*/ 1466850 w 3467100"/>
              <a:gd name="connsiteY29" fmla="*/ 266700 h 989677"/>
              <a:gd name="connsiteX30" fmla="*/ 1495425 w 3467100"/>
              <a:gd name="connsiteY30" fmla="*/ 247650 h 989677"/>
              <a:gd name="connsiteX31" fmla="*/ 1524000 w 3467100"/>
              <a:gd name="connsiteY31" fmla="*/ 209550 h 989677"/>
              <a:gd name="connsiteX32" fmla="*/ 1543050 w 3467100"/>
              <a:gd name="connsiteY32" fmla="*/ 180975 h 989677"/>
              <a:gd name="connsiteX33" fmla="*/ 1676400 w 3467100"/>
              <a:gd name="connsiteY33" fmla="*/ 171450 h 989677"/>
              <a:gd name="connsiteX34" fmla="*/ 1781175 w 3467100"/>
              <a:gd name="connsiteY34" fmla="*/ 152400 h 989677"/>
              <a:gd name="connsiteX35" fmla="*/ 1828800 w 3467100"/>
              <a:gd name="connsiteY35" fmla="*/ 142875 h 989677"/>
              <a:gd name="connsiteX36" fmla="*/ 1895475 w 3467100"/>
              <a:gd name="connsiteY36" fmla="*/ 133350 h 989677"/>
              <a:gd name="connsiteX37" fmla="*/ 1971675 w 3467100"/>
              <a:gd name="connsiteY37" fmla="*/ 114300 h 989677"/>
              <a:gd name="connsiteX38" fmla="*/ 2047875 w 3467100"/>
              <a:gd name="connsiteY38" fmla="*/ 104775 h 989677"/>
              <a:gd name="connsiteX39" fmla="*/ 2133600 w 3467100"/>
              <a:gd name="connsiteY39" fmla="*/ 85725 h 989677"/>
              <a:gd name="connsiteX40" fmla="*/ 2181225 w 3467100"/>
              <a:gd name="connsiteY40" fmla="*/ 95250 h 989677"/>
              <a:gd name="connsiteX41" fmla="*/ 2247900 w 3467100"/>
              <a:gd name="connsiteY41" fmla="*/ 123825 h 989677"/>
              <a:gd name="connsiteX42" fmla="*/ 2295525 w 3467100"/>
              <a:gd name="connsiteY42" fmla="*/ 133350 h 989677"/>
              <a:gd name="connsiteX43" fmla="*/ 2362200 w 3467100"/>
              <a:gd name="connsiteY43" fmla="*/ 152400 h 989677"/>
              <a:gd name="connsiteX44" fmla="*/ 2400300 w 3467100"/>
              <a:gd name="connsiteY44" fmla="*/ 161925 h 989677"/>
              <a:gd name="connsiteX45" fmla="*/ 2457450 w 3467100"/>
              <a:gd name="connsiteY45" fmla="*/ 180975 h 989677"/>
              <a:gd name="connsiteX46" fmla="*/ 2581275 w 3467100"/>
              <a:gd name="connsiteY46" fmla="*/ 209550 h 989677"/>
              <a:gd name="connsiteX47" fmla="*/ 2667000 w 3467100"/>
              <a:gd name="connsiteY47" fmla="*/ 228600 h 989677"/>
              <a:gd name="connsiteX48" fmla="*/ 2695575 w 3467100"/>
              <a:gd name="connsiteY48" fmla="*/ 238125 h 989677"/>
              <a:gd name="connsiteX49" fmla="*/ 2733675 w 3467100"/>
              <a:gd name="connsiteY49" fmla="*/ 247650 h 989677"/>
              <a:gd name="connsiteX50" fmla="*/ 2790825 w 3467100"/>
              <a:gd name="connsiteY50" fmla="*/ 266700 h 989677"/>
              <a:gd name="connsiteX51" fmla="*/ 3048000 w 3467100"/>
              <a:gd name="connsiteY51" fmla="*/ 257175 h 989677"/>
              <a:gd name="connsiteX52" fmla="*/ 3076575 w 3467100"/>
              <a:gd name="connsiteY52" fmla="*/ 247650 h 989677"/>
              <a:gd name="connsiteX53" fmla="*/ 3162300 w 3467100"/>
              <a:gd name="connsiteY53" fmla="*/ 180975 h 989677"/>
              <a:gd name="connsiteX54" fmla="*/ 3248025 w 3467100"/>
              <a:gd name="connsiteY54" fmla="*/ 133350 h 989677"/>
              <a:gd name="connsiteX55" fmla="*/ 3276600 w 3467100"/>
              <a:gd name="connsiteY55" fmla="*/ 114300 h 989677"/>
              <a:gd name="connsiteX56" fmla="*/ 3305175 w 3467100"/>
              <a:gd name="connsiteY56" fmla="*/ 104775 h 989677"/>
              <a:gd name="connsiteX57" fmla="*/ 3333750 w 3467100"/>
              <a:gd name="connsiteY57" fmla="*/ 85725 h 989677"/>
              <a:gd name="connsiteX58" fmla="*/ 3362325 w 3467100"/>
              <a:gd name="connsiteY58" fmla="*/ 76200 h 989677"/>
              <a:gd name="connsiteX59" fmla="*/ 3419475 w 3467100"/>
              <a:gd name="connsiteY59" fmla="*/ 47625 h 989677"/>
              <a:gd name="connsiteX60" fmla="*/ 3467100 w 3467100"/>
              <a:gd name="connsiteY60" fmla="*/ 0 h 9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467100" h="989677">
                <a:moveTo>
                  <a:pt x="0" y="857250"/>
                </a:moveTo>
                <a:lnTo>
                  <a:pt x="47625" y="866775"/>
                </a:lnTo>
                <a:cubicBezTo>
                  <a:pt x="66626" y="870230"/>
                  <a:pt x="87127" y="868456"/>
                  <a:pt x="104775" y="876300"/>
                </a:cubicBezTo>
                <a:cubicBezTo>
                  <a:pt x="117084" y="881771"/>
                  <a:pt x="123002" y="896251"/>
                  <a:pt x="133350" y="904875"/>
                </a:cubicBezTo>
                <a:cubicBezTo>
                  <a:pt x="142144" y="912204"/>
                  <a:pt x="153131" y="916596"/>
                  <a:pt x="161925" y="923925"/>
                </a:cubicBezTo>
                <a:cubicBezTo>
                  <a:pt x="172273" y="932549"/>
                  <a:pt x="178452" y="946476"/>
                  <a:pt x="190500" y="952500"/>
                </a:cubicBezTo>
                <a:cubicBezTo>
                  <a:pt x="204980" y="959740"/>
                  <a:pt x="222250" y="958850"/>
                  <a:pt x="238125" y="962025"/>
                </a:cubicBezTo>
                <a:cubicBezTo>
                  <a:pt x="300201" y="1003409"/>
                  <a:pt x="269210" y="991176"/>
                  <a:pt x="400050" y="971550"/>
                </a:cubicBezTo>
                <a:cubicBezTo>
                  <a:pt x="485663" y="958708"/>
                  <a:pt x="430457" y="958036"/>
                  <a:pt x="485775" y="933450"/>
                </a:cubicBezTo>
                <a:cubicBezTo>
                  <a:pt x="504125" y="925295"/>
                  <a:pt x="523875" y="920750"/>
                  <a:pt x="542925" y="914400"/>
                </a:cubicBezTo>
                <a:cubicBezTo>
                  <a:pt x="552450" y="911225"/>
                  <a:pt x="563146" y="910444"/>
                  <a:pt x="571500" y="904875"/>
                </a:cubicBezTo>
                <a:cubicBezTo>
                  <a:pt x="581025" y="898525"/>
                  <a:pt x="589836" y="890945"/>
                  <a:pt x="600075" y="885825"/>
                </a:cubicBezTo>
                <a:cubicBezTo>
                  <a:pt x="615300" y="878212"/>
                  <a:pt x="652508" y="870844"/>
                  <a:pt x="666750" y="866775"/>
                </a:cubicBezTo>
                <a:cubicBezTo>
                  <a:pt x="695793" y="858477"/>
                  <a:pt x="701167" y="852688"/>
                  <a:pt x="733425" y="847725"/>
                </a:cubicBezTo>
                <a:cubicBezTo>
                  <a:pt x="761842" y="843353"/>
                  <a:pt x="790575" y="841375"/>
                  <a:pt x="819150" y="838200"/>
                </a:cubicBezTo>
                <a:cubicBezTo>
                  <a:pt x="844550" y="825500"/>
                  <a:pt x="868409" y="809080"/>
                  <a:pt x="895350" y="800100"/>
                </a:cubicBezTo>
                <a:lnTo>
                  <a:pt x="952500" y="781050"/>
                </a:lnTo>
                <a:cubicBezTo>
                  <a:pt x="978980" y="772223"/>
                  <a:pt x="987493" y="772170"/>
                  <a:pt x="1009650" y="752475"/>
                </a:cubicBezTo>
                <a:cubicBezTo>
                  <a:pt x="1029786" y="734577"/>
                  <a:pt x="1051856" y="717741"/>
                  <a:pt x="1066800" y="695325"/>
                </a:cubicBezTo>
                <a:cubicBezTo>
                  <a:pt x="1073150" y="685800"/>
                  <a:pt x="1077235" y="674288"/>
                  <a:pt x="1085850" y="666750"/>
                </a:cubicBezTo>
                <a:cubicBezTo>
                  <a:pt x="1103080" y="651673"/>
                  <a:pt x="1126811" y="644839"/>
                  <a:pt x="1143000" y="628650"/>
                </a:cubicBezTo>
                <a:cubicBezTo>
                  <a:pt x="1168244" y="603406"/>
                  <a:pt x="1194731" y="569447"/>
                  <a:pt x="1228725" y="552450"/>
                </a:cubicBezTo>
                <a:cubicBezTo>
                  <a:pt x="1237705" y="547960"/>
                  <a:pt x="1247775" y="546100"/>
                  <a:pt x="1257300" y="542925"/>
                </a:cubicBezTo>
                <a:cubicBezTo>
                  <a:pt x="1348457" y="451768"/>
                  <a:pt x="1240261" y="568483"/>
                  <a:pt x="1295400" y="485775"/>
                </a:cubicBezTo>
                <a:cubicBezTo>
                  <a:pt x="1302872" y="474567"/>
                  <a:pt x="1315209" y="467427"/>
                  <a:pt x="1323975" y="457200"/>
                </a:cubicBezTo>
                <a:cubicBezTo>
                  <a:pt x="1334306" y="445147"/>
                  <a:pt x="1344136" y="432562"/>
                  <a:pt x="1352550" y="419100"/>
                </a:cubicBezTo>
                <a:cubicBezTo>
                  <a:pt x="1360075" y="407059"/>
                  <a:pt x="1363347" y="392554"/>
                  <a:pt x="1371600" y="381000"/>
                </a:cubicBezTo>
                <a:cubicBezTo>
                  <a:pt x="1388268" y="357665"/>
                  <a:pt x="1405965" y="348565"/>
                  <a:pt x="1428750" y="333375"/>
                </a:cubicBezTo>
                <a:cubicBezTo>
                  <a:pt x="1435100" y="323850"/>
                  <a:pt x="1442120" y="314739"/>
                  <a:pt x="1447800" y="304800"/>
                </a:cubicBezTo>
                <a:cubicBezTo>
                  <a:pt x="1454845" y="292472"/>
                  <a:pt x="1457760" y="277608"/>
                  <a:pt x="1466850" y="266700"/>
                </a:cubicBezTo>
                <a:cubicBezTo>
                  <a:pt x="1474179" y="257906"/>
                  <a:pt x="1487330" y="255745"/>
                  <a:pt x="1495425" y="247650"/>
                </a:cubicBezTo>
                <a:cubicBezTo>
                  <a:pt x="1506650" y="236425"/>
                  <a:pt x="1514773" y="222468"/>
                  <a:pt x="1524000" y="209550"/>
                </a:cubicBezTo>
                <a:cubicBezTo>
                  <a:pt x="1530654" y="200235"/>
                  <a:pt x="1531944" y="183751"/>
                  <a:pt x="1543050" y="180975"/>
                </a:cubicBezTo>
                <a:cubicBezTo>
                  <a:pt x="1586283" y="170167"/>
                  <a:pt x="1631950" y="174625"/>
                  <a:pt x="1676400" y="171450"/>
                </a:cubicBezTo>
                <a:cubicBezTo>
                  <a:pt x="1749547" y="153163"/>
                  <a:pt x="1678788" y="169464"/>
                  <a:pt x="1781175" y="152400"/>
                </a:cubicBezTo>
                <a:cubicBezTo>
                  <a:pt x="1797144" y="149738"/>
                  <a:pt x="1812831" y="145537"/>
                  <a:pt x="1828800" y="142875"/>
                </a:cubicBezTo>
                <a:cubicBezTo>
                  <a:pt x="1850945" y="139184"/>
                  <a:pt x="1873460" y="137753"/>
                  <a:pt x="1895475" y="133350"/>
                </a:cubicBezTo>
                <a:cubicBezTo>
                  <a:pt x="1921148" y="128215"/>
                  <a:pt x="1945942" y="119125"/>
                  <a:pt x="1971675" y="114300"/>
                </a:cubicBezTo>
                <a:cubicBezTo>
                  <a:pt x="1996834" y="109583"/>
                  <a:pt x="2022575" y="108667"/>
                  <a:pt x="2047875" y="104775"/>
                </a:cubicBezTo>
                <a:cubicBezTo>
                  <a:pt x="2079315" y="99938"/>
                  <a:pt x="2103261" y="93310"/>
                  <a:pt x="2133600" y="85725"/>
                </a:cubicBezTo>
                <a:cubicBezTo>
                  <a:pt x="2149475" y="88900"/>
                  <a:pt x="2165866" y="90130"/>
                  <a:pt x="2181225" y="95250"/>
                </a:cubicBezTo>
                <a:cubicBezTo>
                  <a:pt x="2263005" y="122510"/>
                  <a:pt x="2181318" y="107180"/>
                  <a:pt x="2247900" y="123825"/>
                </a:cubicBezTo>
                <a:cubicBezTo>
                  <a:pt x="2263606" y="127752"/>
                  <a:pt x="2279721" y="129838"/>
                  <a:pt x="2295525" y="133350"/>
                </a:cubicBezTo>
                <a:cubicBezTo>
                  <a:pt x="2362523" y="148238"/>
                  <a:pt x="2306513" y="136489"/>
                  <a:pt x="2362200" y="152400"/>
                </a:cubicBezTo>
                <a:cubicBezTo>
                  <a:pt x="2374787" y="155996"/>
                  <a:pt x="2387761" y="158163"/>
                  <a:pt x="2400300" y="161925"/>
                </a:cubicBezTo>
                <a:cubicBezTo>
                  <a:pt x="2419534" y="167695"/>
                  <a:pt x="2437759" y="177037"/>
                  <a:pt x="2457450" y="180975"/>
                </a:cubicBezTo>
                <a:cubicBezTo>
                  <a:pt x="2495230" y="188531"/>
                  <a:pt x="2546810" y="198062"/>
                  <a:pt x="2581275" y="209550"/>
                </a:cubicBezTo>
                <a:cubicBezTo>
                  <a:pt x="2645601" y="230992"/>
                  <a:pt x="2566420" y="206249"/>
                  <a:pt x="2667000" y="228600"/>
                </a:cubicBezTo>
                <a:cubicBezTo>
                  <a:pt x="2676801" y="230778"/>
                  <a:pt x="2685921" y="235367"/>
                  <a:pt x="2695575" y="238125"/>
                </a:cubicBezTo>
                <a:cubicBezTo>
                  <a:pt x="2708162" y="241721"/>
                  <a:pt x="2721136" y="243888"/>
                  <a:pt x="2733675" y="247650"/>
                </a:cubicBezTo>
                <a:cubicBezTo>
                  <a:pt x="2752909" y="253420"/>
                  <a:pt x="2790825" y="266700"/>
                  <a:pt x="2790825" y="266700"/>
                </a:cubicBezTo>
                <a:cubicBezTo>
                  <a:pt x="2876550" y="263525"/>
                  <a:pt x="2962406" y="262881"/>
                  <a:pt x="3048000" y="257175"/>
                </a:cubicBezTo>
                <a:cubicBezTo>
                  <a:pt x="3058018" y="256507"/>
                  <a:pt x="3067798" y="252526"/>
                  <a:pt x="3076575" y="247650"/>
                </a:cubicBezTo>
                <a:cubicBezTo>
                  <a:pt x="3186839" y="186392"/>
                  <a:pt x="3092880" y="234968"/>
                  <a:pt x="3162300" y="180975"/>
                </a:cubicBezTo>
                <a:cubicBezTo>
                  <a:pt x="3270417" y="96884"/>
                  <a:pt x="3179043" y="167841"/>
                  <a:pt x="3248025" y="133350"/>
                </a:cubicBezTo>
                <a:cubicBezTo>
                  <a:pt x="3258264" y="128230"/>
                  <a:pt x="3266361" y="119420"/>
                  <a:pt x="3276600" y="114300"/>
                </a:cubicBezTo>
                <a:cubicBezTo>
                  <a:pt x="3285580" y="109810"/>
                  <a:pt x="3296195" y="109265"/>
                  <a:pt x="3305175" y="104775"/>
                </a:cubicBezTo>
                <a:cubicBezTo>
                  <a:pt x="3315414" y="99655"/>
                  <a:pt x="3323511" y="90845"/>
                  <a:pt x="3333750" y="85725"/>
                </a:cubicBezTo>
                <a:cubicBezTo>
                  <a:pt x="3342730" y="81235"/>
                  <a:pt x="3353345" y="80690"/>
                  <a:pt x="3362325" y="76200"/>
                </a:cubicBezTo>
                <a:cubicBezTo>
                  <a:pt x="3436183" y="39271"/>
                  <a:pt x="3347651" y="71566"/>
                  <a:pt x="3419475" y="47625"/>
                </a:cubicBezTo>
                <a:lnTo>
                  <a:pt x="3467100" y="0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6" name="Rettangolo 25"/>
          <p:cNvSpPr/>
          <p:nvPr/>
        </p:nvSpPr>
        <p:spPr>
          <a:xfrm>
            <a:off x="196218" y="6358988"/>
            <a:ext cx="4384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smtClean="0">
                <a:solidFill>
                  <a:schemeClr val="accent2">
                    <a:lumMod val="75000"/>
                  </a:schemeClr>
                </a:solidFill>
              </a:rPr>
              <a:t>CAIG: </a:t>
            </a:r>
            <a:r>
              <a:rPr lang="it-CH" sz="1400" dirty="0" smtClean="0"/>
              <a:t>Consorzio Acquedotto Intercomunale delle Gerre </a:t>
            </a:r>
            <a:endParaRPr lang="it-CH" sz="1400" dirty="0"/>
          </a:p>
        </p:txBody>
      </p:sp>
      <p:grpSp>
        <p:nvGrpSpPr>
          <p:cNvPr id="38" name="Gruppo 37"/>
          <p:cNvGrpSpPr/>
          <p:nvPr/>
        </p:nvGrpSpPr>
        <p:grpSpPr>
          <a:xfrm>
            <a:off x="5295900" y="1200150"/>
            <a:ext cx="2114550" cy="3133725"/>
            <a:chOff x="5295900" y="1200150"/>
            <a:chExt cx="2114550" cy="3133725"/>
          </a:xfrm>
        </p:grpSpPr>
        <p:sp>
          <p:nvSpPr>
            <p:cNvPr id="18" name="Figura a mano libera 17"/>
            <p:cNvSpPr/>
            <p:nvPr/>
          </p:nvSpPr>
          <p:spPr>
            <a:xfrm>
              <a:off x="5295900" y="3952875"/>
              <a:ext cx="1343025" cy="381000"/>
            </a:xfrm>
            <a:custGeom>
              <a:avLst/>
              <a:gdLst>
                <a:gd name="connsiteX0" fmla="*/ 1343025 w 1343025"/>
                <a:gd name="connsiteY0" fmla="*/ 381000 h 381000"/>
                <a:gd name="connsiteX1" fmla="*/ 1295400 w 1343025"/>
                <a:gd name="connsiteY1" fmla="*/ 342900 h 381000"/>
                <a:gd name="connsiteX2" fmla="*/ 1228725 w 1343025"/>
                <a:gd name="connsiteY2" fmla="*/ 333375 h 381000"/>
                <a:gd name="connsiteX3" fmla="*/ 1190625 w 1343025"/>
                <a:gd name="connsiteY3" fmla="*/ 323850 h 381000"/>
                <a:gd name="connsiteX4" fmla="*/ 1162050 w 1343025"/>
                <a:gd name="connsiteY4" fmla="*/ 304800 h 381000"/>
                <a:gd name="connsiteX5" fmla="*/ 1133475 w 1343025"/>
                <a:gd name="connsiteY5" fmla="*/ 295275 h 381000"/>
                <a:gd name="connsiteX6" fmla="*/ 1095375 w 1343025"/>
                <a:gd name="connsiteY6" fmla="*/ 285750 h 381000"/>
                <a:gd name="connsiteX7" fmla="*/ 1047750 w 1343025"/>
                <a:gd name="connsiteY7" fmla="*/ 276225 h 381000"/>
                <a:gd name="connsiteX8" fmla="*/ 962025 w 1343025"/>
                <a:gd name="connsiteY8" fmla="*/ 247650 h 381000"/>
                <a:gd name="connsiteX9" fmla="*/ 933450 w 1343025"/>
                <a:gd name="connsiteY9" fmla="*/ 238125 h 381000"/>
                <a:gd name="connsiteX10" fmla="*/ 866775 w 1343025"/>
                <a:gd name="connsiteY10" fmla="*/ 219075 h 381000"/>
                <a:gd name="connsiteX11" fmla="*/ 819150 w 1343025"/>
                <a:gd name="connsiteY11" fmla="*/ 200025 h 381000"/>
                <a:gd name="connsiteX12" fmla="*/ 0 w 1343025"/>
                <a:gd name="connsiteY12" fmla="*/ 190500 h 381000"/>
                <a:gd name="connsiteX13" fmla="*/ 28575 w 1343025"/>
                <a:gd name="connsiteY13" fmla="*/ 47625 h 381000"/>
                <a:gd name="connsiteX14" fmla="*/ 57150 w 1343025"/>
                <a:gd name="connsiteY14" fmla="*/ 28575 h 381000"/>
                <a:gd name="connsiteX15" fmla="*/ 76200 w 1343025"/>
                <a:gd name="connsiteY15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3025" h="381000">
                  <a:moveTo>
                    <a:pt x="1343025" y="381000"/>
                  </a:moveTo>
                  <a:cubicBezTo>
                    <a:pt x="1327150" y="368300"/>
                    <a:pt x="1314166" y="350719"/>
                    <a:pt x="1295400" y="342900"/>
                  </a:cubicBezTo>
                  <a:cubicBezTo>
                    <a:pt x="1274676" y="334265"/>
                    <a:pt x="1250814" y="337391"/>
                    <a:pt x="1228725" y="333375"/>
                  </a:cubicBezTo>
                  <a:cubicBezTo>
                    <a:pt x="1215845" y="331033"/>
                    <a:pt x="1203325" y="327025"/>
                    <a:pt x="1190625" y="323850"/>
                  </a:cubicBezTo>
                  <a:cubicBezTo>
                    <a:pt x="1181100" y="317500"/>
                    <a:pt x="1172289" y="309920"/>
                    <a:pt x="1162050" y="304800"/>
                  </a:cubicBezTo>
                  <a:cubicBezTo>
                    <a:pt x="1153070" y="300310"/>
                    <a:pt x="1143129" y="298033"/>
                    <a:pt x="1133475" y="295275"/>
                  </a:cubicBezTo>
                  <a:cubicBezTo>
                    <a:pt x="1120888" y="291679"/>
                    <a:pt x="1108154" y="288590"/>
                    <a:pt x="1095375" y="285750"/>
                  </a:cubicBezTo>
                  <a:cubicBezTo>
                    <a:pt x="1079571" y="282238"/>
                    <a:pt x="1063316" y="280673"/>
                    <a:pt x="1047750" y="276225"/>
                  </a:cubicBezTo>
                  <a:cubicBezTo>
                    <a:pt x="1018788" y="267950"/>
                    <a:pt x="990600" y="257175"/>
                    <a:pt x="962025" y="247650"/>
                  </a:cubicBezTo>
                  <a:cubicBezTo>
                    <a:pt x="952500" y="244475"/>
                    <a:pt x="943104" y="240883"/>
                    <a:pt x="933450" y="238125"/>
                  </a:cubicBezTo>
                  <a:cubicBezTo>
                    <a:pt x="911225" y="231775"/>
                    <a:pt x="888703" y="226384"/>
                    <a:pt x="866775" y="219075"/>
                  </a:cubicBezTo>
                  <a:cubicBezTo>
                    <a:pt x="850555" y="213668"/>
                    <a:pt x="836239" y="200588"/>
                    <a:pt x="819150" y="200025"/>
                  </a:cubicBezTo>
                  <a:cubicBezTo>
                    <a:pt x="546230" y="191028"/>
                    <a:pt x="273050" y="193675"/>
                    <a:pt x="0" y="190500"/>
                  </a:cubicBezTo>
                  <a:cubicBezTo>
                    <a:pt x="4364" y="138128"/>
                    <a:pt x="-9852" y="86052"/>
                    <a:pt x="28575" y="47625"/>
                  </a:cubicBezTo>
                  <a:cubicBezTo>
                    <a:pt x="36670" y="39530"/>
                    <a:pt x="47625" y="34925"/>
                    <a:pt x="57150" y="28575"/>
                  </a:cubicBezTo>
                  <a:lnTo>
                    <a:pt x="7620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6019800" y="1200150"/>
              <a:ext cx="1390650" cy="266700"/>
            </a:xfrm>
            <a:custGeom>
              <a:avLst/>
              <a:gdLst>
                <a:gd name="connsiteX0" fmla="*/ 1390650 w 1390650"/>
                <a:gd name="connsiteY0" fmla="*/ 0 h 266700"/>
                <a:gd name="connsiteX1" fmla="*/ 1333500 w 1390650"/>
                <a:gd name="connsiteY1" fmla="*/ 47625 h 266700"/>
                <a:gd name="connsiteX2" fmla="*/ 1257300 w 1390650"/>
                <a:gd name="connsiteY2" fmla="*/ 66675 h 266700"/>
                <a:gd name="connsiteX3" fmla="*/ 1200150 w 1390650"/>
                <a:gd name="connsiteY3" fmla="*/ 123825 h 266700"/>
                <a:gd name="connsiteX4" fmla="*/ 1171575 w 1390650"/>
                <a:gd name="connsiteY4" fmla="*/ 133350 h 266700"/>
                <a:gd name="connsiteX5" fmla="*/ 1143000 w 1390650"/>
                <a:gd name="connsiteY5" fmla="*/ 152400 h 266700"/>
                <a:gd name="connsiteX6" fmla="*/ 933450 w 1390650"/>
                <a:gd name="connsiteY6" fmla="*/ 161925 h 266700"/>
                <a:gd name="connsiteX7" fmla="*/ 838200 w 1390650"/>
                <a:gd name="connsiteY7" fmla="*/ 180975 h 266700"/>
                <a:gd name="connsiteX8" fmla="*/ 809625 w 1390650"/>
                <a:gd name="connsiteY8" fmla="*/ 190500 h 266700"/>
                <a:gd name="connsiteX9" fmla="*/ 714375 w 1390650"/>
                <a:gd name="connsiteY9" fmla="*/ 200025 h 266700"/>
                <a:gd name="connsiteX10" fmla="*/ 638175 w 1390650"/>
                <a:gd name="connsiteY10" fmla="*/ 219075 h 266700"/>
                <a:gd name="connsiteX11" fmla="*/ 609600 w 1390650"/>
                <a:gd name="connsiteY11" fmla="*/ 228600 h 266700"/>
                <a:gd name="connsiteX12" fmla="*/ 504825 w 1390650"/>
                <a:gd name="connsiteY12" fmla="*/ 238125 h 266700"/>
                <a:gd name="connsiteX13" fmla="*/ 285750 w 1390650"/>
                <a:gd name="connsiteY13" fmla="*/ 257175 h 266700"/>
                <a:gd name="connsiteX14" fmla="*/ 180975 w 1390650"/>
                <a:gd name="connsiteY14" fmla="*/ 266700 h 266700"/>
                <a:gd name="connsiteX15" fmla="*/ 0 w 1390650"/>
                <a:gd name="connsiteY15" fmla="*/ 25717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0650" h="266700">
                  <a:moveTo>
                    <a:pt x="1390650" y="0"/>
                  </a:moveTo>
                  <a:cubicBezTo>
                    <a:pt x="1371600" y="15875"/>
                    <a:pt x="1354133" y="33870"/>
                    <a:pt x="1333500" y="47625"/>
                  </a:cubicBezTo>
                  <a:cubicBezTo>
                    <a:pt x="1320948" y="55993"/>
                    <a:pt x="1264170" y="65301"/>
                    <a:pt x="1257300" y="66675"/>
                  </a:cubicBezTo>
                  <a:cubicBezTo>
                    <a:pt x="1138840" y="145648"/>
                    <a:pt x="1341924" y="5680"/>
                    <a:pt x="1200150" y="123825"/>
                  </a:cubicBezTo>
                  <a:cubicBezTo>
                    <a:pt x="1192437" y="130253"/>
                    <a:pt x="1180555" y="128860"/>
                    <a:pt x="1171575" y="133350"/>
                  </a:cubicBezTo>
                  <a:cubicBezTo>
                    <a:pt x="1161336" y="138470"/>
                    <a:pt x="1154366" y="151036"/>
                    <a:pt x="1143000" y="152400"/>
                  </a:cubicBezTo>
                  <a:cubicBezTo>
                    <a:pt x="1073576" y="160731"/>
                    <a:pt x="1003300" y="158750"/>
                    <a:pt x="933450" y="161925"/>
                  </a:cubicBezTo>
                  <a:cubicBezTo>
                    <a:pt x="888542" y="169410"/>
                    <a:pt x="877985" y="169608"/>
                    <a:pt x="838200" y="180975"/>
                  </a:cubicBezTo>
                  <a:cubicBezTo>
                    <a:pt x="828546" y="183733"/>
                    <a:pt x="819548" y="188973"/>
                    <a:pt x="809625" y="190500"/>
                  </a:cubicBezTo>
                  <a:cubicBezTo>
                    <a:pt x="778088" y="195352"/>
                    <a:pt x="746125" y="196850"/>
                    <a:pt x="714375" y="200025"/>
                  </a:cubicBezTo>
                  <a:cubicBezTo>
                    <a:pt x="688975" y="206375"/>
                    <a:pt x="663013" y="210796"/>
                    <a:pt x="638175" y="219075"/>
                  </a:cubicBezTo>
                  <a:cubicBezTo>
                    <a:pt x="628650" y="222250"/>
                    <a:pt x="619539" y="227180"/>
                    <a:pt x="609600" y="228600"/>
                  </a:cubicBezTo>
                  <a:cubicBezTo>
                    <a:pt x="574883" y="233560"/>
                    <a:pt x="539750" y="234950"/>
                    <a:pt x="504825" y="238125"/>
                  </a:cubicBezTo>
                  <a:cubicBezTo>
                    <a:pt x="414223" y="268326"/>
                    <a:pt x="497106" y="243539"/>
                    <a:pt x="285750" y="257175"/>
                  </a:cubicBezTo>
                  <a:cubicBezTo>
                    <a:pt x="250754" y="259433"/>
                    <a:pt x="215900" y="263525"/>
                    <a:pt x="180975" y="266700"/>
                  </a:cubicBezTo>
                  <a:cubicBezTo>
                    <a:pt x="19069" y="256581"/>
                    <a:pt x="79474" y="257175"/>
                    <a:pt x="0" y="2571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1" name="Figura a mano libera 20"/>
            <p:cNvSpPr/>
            <p:nvPr/>
          </p:nvSpPr>
          <p:spPr>
            <a:xfrm>
              <a:off x="5581650" y="1457325"/>
              <a:ext cx="457200" cy="133350"/>
            </a:xfrm>
            <a:custGeom>
              <a:avLst/>
              <a:gdLst>
                <a:gd name="connsiteX0" fmla="*/ 457200 w 457200"/>
                <a:gd name="connsiteY0" fmla="*/ 0 h 133350"/>
                <a:gd name="connsiteX1" fmla="*/ 409575 w 457200"/>
                <a:gd name="connsiteY1" fmla="*/ 9525 h 133350"/>
                <a:gd name="connsiteX2" fmla="*/ 133350 w 457200"/>
                <a:gd name="connsiteY2" fmla="*/ 38100 h 133350"/>
                <a:gd name="connsiteX3" fmla="*/ 76200 w 457200"/>
                <a:gd name="connsiteY3" fmla="*/ 76200 h 133350"/>
                <a:gd name="connsiteX4" fmla="*/ 47625 w 457200"/>
                <a:gd name="connsiteY4" fmla="*/ 95250 h 133350"/>
                <a:gd name="connsiteX5" fmla="*/ 0 w 457200"/>
                <a:gd name="connsiteY5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33350">
                  <a:moveTo>
                    <a:pt x="457200" y="0"/>
                  </a:moveTo>
                  <a:cubicBezTo>
                    <a:pt x="441325" y="3175"/>
                    <a:pt x="425544" y="6863"/>
                    <a:pt x="409575" y="9525"/>
                  </a:cubicBezTo>
                  <a:cubicBezTo>
                    <a:pt x="318255" y="24745"/>
                    <a:pt x="225492" y="30421"/>
                    <a:pt x="133350" y="38100"/>
                  </a:cubicBezTo>
                  <a:lnTo>
                    <a:pt x="76200" y="76200"/>
                  </a:lnTo>
                  <a:cubicBezTo>
                    <a:pt x="66675" y="82550"/>
                    <a:pt x="55720" y="87155"/>
                    <a:pt x="47625" y="95250"/>
                  </a:cubicBezTo>
                  <a:cubicBezTo>
                    <a:pt x="14030" y="128845"/>
                    <a:pt x="31098" y="117801"/>
                    <a:pt x="0" y="1333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686300" y="2886075"/>
            <a:ext cx="4248150" cy="1771650"/>
            <a:chOff x="4686300" y="2886075"/>
            <a:chExt cx="4248150" cy="1771650"/>
          </a:xfrm>
        </p:grpSpPr>
        <p:sp>
          <p:nvSpPr>
            <p:cNvPr id="19" name="Figura a mano libera 18"/>
            <p:cNvSpPr/>
            <p:nvPr/>
          </p:nvSpPr>
          <p:spPr>
            <a:xfrm>
              <a:off x="6705600" y="3638550"/>
              <a:ext cx="1609725" cy="504825"/>
            </a:xfrm>
            <a:custGeom>
              <a:avLst/>
              <a:gdLst>
                <a:gd name="connsiteX0" fmla="*/ 1609725 w 1609725"/>
                <a:gd name="connsiteY0" fmla="*/ 152400 h 504825"/>
                <a:gd name="connsiteX1" fmla="*/ 1504950 w 1609725"/>
                <a:gd name="connsiteY1" fmla="*/ 142875 h 504825"/>
                <a:gd name="connsiteX2" fmla="*/ 1343025 w 1609725"/>
                <a:gd name="connsiteY2" fmla="*/ 133350 h 504825"/>
                <a:gd name="connsiteX3" fmla="*/ 1285875 w 1609725"/>
                <a:gd name="connsiteY3" fmla="*/ 104775 h 504825"/>
                <a:gd name="connsiteX4" fmla="*/ 1228725 w 1609725"/>
                <a:gd name="connsiteY4" fmla="*/ 85725 h 504825"/>
                <a:gd name="connsiteX5" fmla="*/ 1162050 w 1609725"/>
                <a:gd name="connsiteY5" fmla="*/ 66675 h 504825"/>
                <a:gd name="connsiteX6" fmla="*/ 1123950 w 1609725"/>
                <a:gd name="connsiteY6" fmla="*/ 47625 h 504825"/>
                <a:gd name="connsiteX7" fmla="*/ 1066800 w 1609725"/>
                <a:gd name="connsiteY7" fmla="*/ 38100 h 504825"/>
                <a:gd name="connsiteX8" fmla="*/ 1009650 w 1609725"/>
                <a:gd name="connsiteY8" fmla="*/ 19050 h 504825"/>
                <a:gd name="connsiteX9" fmla="*/ 942975 w 1609725"/>
                <a:gd name="connsiteY9" fmla="*/ 0 h 504825"/>
                <a:gd name="connsiteX10" fmla="*/ 657225 w 1609725"/>
                <a:gd name="connsiteY10" fmla="*/ 19050 h 504825"/>
                <a:gd name="connsiteX11" fmla="*/ 542925 w 1609725"/>
                <a:gd name="connsiteY11" fmla="*/ 47625 h 504825"/>
                <a:gd name="connsiteX12" fmla="*/ 495300 w 1609725"/>
                <a:gd name="connsiteY12" fmla="*/ 57150 h 504825"/>
                <a:gd name="connsiteX13" fmla="*/ 428625 w 1609725"/>
                <a:gd name="connsiteY13" fmla="*/ 95250 h 504825"/>
                <a:gd name="connsiteX14" fmla="*/ 400050 w 1609725"/>
                <a:gd name="connsiteY14" fmla="*/ 114300 h 504825"/>
                <a:gd name="connsiteX15" fmla="*/ 342900 w 1609725"/>
                <a:gd name="connsiteY15" fmla="*/ 133350 h 504825"/>
                <a:gd name="connsiteX16" fmla="*/ 314325 w 1609725"/>
                <a:gd name="connsiteY16" fmla="*/ 142875 h 504825"/>
                <a:gd name="connsiteX17" fmla="*/ 285750 w 1609725"/>
                <a:gd name="connsiteY17" fmla="*/ 171450 h 504825"/>
                <a:gd name="connsiteX18" fmla="*/ 228600 w 1609725"/>
                <a:gd name="connsiteY18" fmla="*/ 219075 h 504825"/>
                <a:gd name="connsiteX19" fmla="*/ 209550 w 1609725"/>
                <a:gd name="connsiteY19" fmla="*/ 247650 h 504825"/>
                <a:gd name="connsiteX20" fmla="*/ 180975 w 1609725"/>
                <a:gd name="connsiteY20" fmla="*/ 276225 h 504825"/>
                <a:gd name="connsiteX21" fmla="*/ 161925 w 1609725"/>
                <a:gd name="connsiteY21" fmla="*/ 304800 h 504825"/>
                <a:gd name="connsiteX22" fmla="*/ 133350 w 1609725"/>
                <a:gd name="connsiteY22" fmla="*/ 333375 h 504825"/>
                <a:gd name="connsiteX23" fmla="*/ 114300 w 1609725"/>
                <a:gd name="connsiteY23" fmla="*/ 361950 h 504825"/>
                <a:gd name="connsiteX24" fmla="*/ 85725 w 1609725"/>
                <a:gd name="connsiteY24" fmla="*/ 390525 h 504825"/>
                <a:gd name="connsiteX25" fmla="*/ 47625 w 1609725"/>
                <a:gd name="connsiteY25" fmla="*/ 447675 h 504825"/>
                <a:gd name="connsiteX26" fmla="*/ 28575 w 1609725"/>
                <a:gd name="connsiteY26" fmla="*/ 485775 h 504825"/>
                <a:gd name="connsiteX27" fmla="*/ 0 w 1609725"/>
                <a:gd name="connsiteY27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09725" h="504825">
                  <a:moveTo>
                    <a:pt x="1609725" y="152400"/>
                  </a:moveTo>
                  <a:lnTo>
                    <a:pt x="1504950" y="142875"/>
                  </a:lnTo>
                  <a:cubicBezTo>
                    <a:pt x="1451019" y="139023"/>
                    <a:pt x="1396825" y="138730"/>
                    <a:pt x="1343025" y="133350"/>
                  </a:cubicBezTo>
                  <a:cubicBezTo>
                    <a:pt x="1309408" y="129988"/>
                    <a:pt x="1316170" y="118240"/>
                    <a:pt x="1285875" y="104775"/>
                  </a:cubicBezTo>
                  <a:cubicBezTo>
                    <a:pt x="1267525" y="96620"/>
                    <a:pt x="1247959" y="91495"/>
                    <a:pt x="1228725" y="85725"/>
                  </a:cubicBezTo>
                  <a:cubicBezTo>
                    <a:pt x="1201872" y="77669"/>
                    <a:pt x="1186947" y="77345"/>
                    <a:pt x="1162050" y="66675"/>
                  </a:cubicBezTo>
                  <a:cubicBezTo>
                    <a:pt x="1148999" y="61082"/>
                    <a:pt x="1137550" y="51705"/>
                    <a:pt x="1123950" y="47625"/>
                  </a:cubicBezTo>
                  <a:cubicBezTo>
                    <a:pt x="1105452" y="42076"/>
                    <a:pt x="1085536" y="42784"/>
                    <a:pt x="1066800" y="38100"/>
                  </a:cubicBezTo>
                  <a:cubicBezTo>
                    <a:pt x="1047319" y="33230"/>
                    <a:pt x="1029131" y="23920"/>
                    <a:pt x="1009650" y="19050"/>
                  </a:cubicBezTo>
                  <a:cubicBezTo>
                    <a:pt x="961810" y="7090"/>
                    <a:pt x="983969" y="13665"/>
                    <a:pt x="942975" y="0"/>
                  </a:cubicBezTo>
                  <a:cubicBezTo>
                    <a:pt x="825889" y="5854"/>
                    <a:pt x="762901" y="5841"/>
                    <a:pt x="657225" y="19050"/>
                  </a:cubicBezTo>
                  <a:cubicBezTo>
                    <a:pt x="493979" y="39456"/>
                    <a:pt x="708115" y="14587"/>
                    <a:pt x="542925" y="47625"/>
                  </a:cubicBezTo>
                  <a:lnTo>
                    <a:pt x="495300" y="57150"/>
                  </a:lnTo>
                  <a:cubicBezTo>
                    <a:pt x="425682" y="103562"/>
                    <a:pt x="513218" y="46911"/>
                    <a:pt x="428625" y="95250"/>
                  </a:cubicBezTo>
                  <a:cubicBezTo>
                    <a:pt x="418686" y="100930"/>
                    <a:pt x="410511" y="109651"/>
                    <a:pt x="400050" y="114300"/>
                  </a:cubicBezTo>
                  <a:cubicBezTo>
                    <a:pt x="381700" y="122455"/>
                    <a:pt x="361950" y="127000"/>
                    <a:pt x="342900" y="133350"/>
                  </a:cubicBezTo>
                  <a:lnTo>
                    <a:pt x="314325" y="142875"/>
                  </a:lnTo>
                  <a:cubicBezTo>
                    <a:pt x="304800" y="152400"/>
                    <a:pt x="296098" y="162826"/>
                    <a:pt x="285750" y="171450"/>
                  </a:cubicBezTo>
                  <a:cubicBezTo>
                    <a:pt x="244882" y="205507"/>
                    <a:pt x="266546" y="173539"/>
                    <a:pt x="228600" y="219075"/>
                  </a:cubicBezTo>
                  <a:cubicBezTo>
                    <a:pt x="221271" y="227869"/>
                    <a:pt x="216879" y="238856"/>
                    <a:pt x="209550" y="247650"/>
                  </a:cubicBezTo>
                  <a:cubicBezTo>
                    <a:pt x="200926" y="257998"/>
                    <a:pt x="189599" y="265877"/>
                    <a:pt x="180975" y="276225"/>
                  </a:cubicBezTo>
                  <a:cubicBezTo>
                    <a:pt x="173646" y="285019"/>
                    <a:pt x="169254" y="296006"/>
                    <a:pt x="161925" y="304800"/>
                  </a:cubicBezTo>
                  <a:cubicBezTo>
                    <a:pt x="153301" y="315148"/>
                    <a:pt x="141974" y="323027"/>
                    <a:pt x="133350" y="333375"/>
                  </a:cubicBezTo>
                  <a:cubicBezTo>
                    <a:pt x="126021" y="342169"/>
                    <a:pt x="121629" y="353156"/>
                    <a:pt x="114300" y="361950"/>
                  </a:cubicBezTo>
                  <a:cubicBezTo>
                    <a:pt x="105676" y="372298"/>
                    <a:pt x="93995" y="379892"/>
                    <a:pt x="85725" y="390525"/>
                  </a:cubicBezTo>
                  <a:cubicBezTo>
                    <a:pt x="71669" y="408597"/>
                    <a:pt x="57864" y="427197"/>
                    <a:pt x="47625" y="447675"/>
                  </a:cubicBezTo>
                  <a:cubicBezTo>
                    <a:pt x="41275" y="460375"/>
                    <a:pt x="37665" y="474867"/>
                    <a:pt x="28575" y="485775"/>
                  </a:cubicBezTo>
                  <a:cubicBezTo>
                    <a:pt x="21246" y="494569"/>
                    <a:pt x="0" y="504825"/>
                    <a:pt x="0" y="504825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6610350" y="3695700"/>
              <a:ext cx="1866900" cy="962025"/>
            </a:xfrm>
            <a:custGeom>
              <a:avLst/>
              <a:gdLst>
                <a:gd name="connsiteX0" fmla="*/ 1866900 w 1866900"/>
                <a:gd name="connsiteY0" fmla="*/ 0 h 962025"/>
                <a:gd name="connsiteX1" fmla="*/ 1857375 w 1866900"/>
                <a:gd name="connsiteY1" fmla="*/ 66675 h 962025"/>
                <a:gd name="connsiteX2" fmla="*/ 1838325 w 1866900"/>
                <a:gd name="connsiteY2" fmla="*/ 95250 h 962025"/>
                <a:gd name="connsiteX3" fmla="*/ 1819275 w 1866900"/>
                <a:gd name="connsiteY3" fmla="*/ 133350 h 962025"/>
                <a:gd name="connsiteX4" fmla="*/ 1771650 w 1866900"/>
                <a:gd name="connsiteY4" fmla="*/ 200025 h 962025"/>
                <a:gd name="connsiteX5" fmla="*/ 1704975 w 1866900"/>
                <a:gd name="connsiteY5" fmla="*/ 266700 h 962025"/>
                <a:gd name="connsiteX6" fmla="*/ 1676400 w 1866900"/>
                <a:gd name="connsiteY6" fmla="*/ 295275 h 962025"/>
                <a:gd name="connsiteX7" fmla="*/ 1647825 w 1866900"/>
                <a:gd name="connsiteY7" fmla="*/ 314325 h 962025"/>
                <a:gd name="connsiteX8" fmla="*/ 1619250 w 1866900"/>
                <a:gd name="connsiteY8" fmla="*/ 342900 h 962025"/>
                <a:gd name="connsiteX9" fmla="*/ 1590675 w 1866900"/>
                <a:gd name="connsiteY9" fmla="*/ 361950 h 962025"/>
                <a:gd name="connsiteX10" fmla="*/ 1533525 w 1866900"/>
                <a:gd name="connsiteY10" fmla="*/ 409575 h 962025"/>
                <a:gd name="connsiteX11" fmla="*/ 1485900 w 1866900"/>
                <a:gd name="connsiteY11" fmla="*/ 447675 h 962025"/>
                <a:gd name="connsiteX12" fmla="*/ 1428750 w 1866900"/>
                <a:gd name="connsiteY12" fmla="*/ 504825 h 962025"/>
                <a:gd name="connsiteX13" fmla="*/ 1400175 w 1866900"/>
                <a:gd name="connsiteY13" fmla="*/ 523875 h 962025"/>
                <a:gd name="connsiteX14" fmla="*/ 1381125 w 1866900"/>
                <a:gd name="connsiteY14" fmla="*/ 552450 h 962025"/>
                <a:gd name="connsiteX15" fmla="*/ 1352550 w 1866900"/>
                <a:gd name="connsiteY15" fmla="*/ 571500 h 962025"/>
                <a:gd name="connsiteX16" fmla="*/ 1314450 w 1866900"/>
                <a:gd name="connsiteY16" fmla="*/ 619125 h 962025"/>
                <a:gd name="connsiteX17" fmla="*/ 1276350 w 1866900"/>
                <a:gd name="connsiteY17" fmla="*/ 676275 h 962025"/>
                <a:gd name="connsiteX18" fmla="*/ 1247775 w 1866900"/>
                <a:gd name="connsiteY18" fmla="*/ 704850 h 962025"/>
                <a:gd name="connsiteX19" fmla="*/ 1209675 w 1866900"/>
                <a:gd name="connsiteY19" fmla="*/ 762000 h 962025"/>
                <a:gd name="connsiteX20" fmla="*/ 1181100 w 1866900"/>
                <a:gd name="connsiteY20" fmla="*/ 790575 h 962025"/>
                <a:gd name="connsiteX21" fmla="*/ 1162050 w 1866900"/>
                <a:gd name="connsiteY21" fmla="*/ 819150 h 962025"/>
                <a:gd name="connsiteX22" fmla="*/ 1133475 w 1866900"/>
                <a:gd name="connsiteY22" fmla="*/ 838200 h 962025"/>
                <a:gd name="connsiteX23" fmla="*/ 1085850 w 1866900"/>
                <a:gd name="connsiteY23" fmla="*/ 895350 h 962025"/>
                <a:gd name="connsiteX24" fmla="*/ 1057275 w 1866900"/>
                <a:gd name="connsiteY24" fmla="*/ 923925 h 962025"/>
                <a:gd name="connsiteX25" fmla="*/ 1000125 w 1866900"/>
                <a:gd name="connsiteY25" fmla="*/ 962025 h 962025"/>
                <a:gd name="connsiteX26" fmla="*/ 800100 w 1866900"/>
                <a:gd name="connsiteY26" fmla="*/ 942975 h 962025"/>
                <a:gd name="connsiteX27" fmla="*/ 771525 w 1866900"/>
                <a:gd name="connsiteY27" fmla="*/ 933450 h 962025"/>
                <a:gd name="connsiteX28" fmla="*/ 714375 w 1866900"/>
                <a:gd name="connsiteY28" fmla="*/ 895350 h 962025"/>
                <a:gd name="connsiteX29" fmla="*/ 666750 w 1866900"/>
                <a:gd name="connsiteY29" fmla="*/ 847725 h 962025"/>
                <a:gd name="connsiteX30" fmla="*/ 647700 w 1866900"/>
                <a:gd name="connsiteY30" fmla="*/ 819150 h 962025"/>
                <a:gd name="connsiteX31" fmla="*/ 590550 w 1866900"/>
                <a:gd name="connsiteY31" fmla="*/ 800100 h 962025"/>
                <a:gd name="connsiteX32" fmla="*/ 47625 w 1866900"/>
                <a:gd name="connsiteY32" fmla="*/ 771525 h 962025"/>
                <a:gd name="connsiteX33" fmla="*/ 0 w 1866900"/>
                <a:gd name="connsiteY33" fmla="*/ 74295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66900" h="962025">
                  <a:moveTo>
                    <a:pt x="1866900" y="0"/>
                  </a:moveTo>
                  <a:cubicBezTo>
                    <a:pt x="1863725" y="22225"/>
                    <a:pt x="1863826" y="45171"/>
                    <a:pt x="1857375" y="66675"/>
                  </a:cubicBezTo>
                  <a:cubicBezTo>
                    <a:pt x="1854086" y="77640"/>
                    <a:pt x="1844005" y="85311"/>
                    <a:pt x="1838325" y="95250"/>
                  </a:cubicBezTo>
                  <a:cubicBezTo>
                    <a:pt x="1831280" y="107578"/>
                    <a:pt x="1826320" y="121022"/>
                    <a:pt x="1819275" y="133350"/>
                  </a:cubicBezTo>
                  <a:cubicBezTo>
                    <a:pt x="1811308" y="147293"/>
                    <a:pt x="1779513" y="191376"/>
                    <a:pt x="1771650" y="200025"/>
                  </a:cubicBezTo>
                  <a:cubicBezTo>
                    <a:pt x="1750507" y="223282"/>
                    <a:pt x="1727200" y="244475"/>
                    <a:pt x="1704975" y="266700"/>
                  </a:cubicBezTo>
                  <a:cubicBezTo>
                    <a:pt x="1695450" y="276225"/>
                    <a:pt x="1687608" y="287803"/>
                    <a:pt x="1676400" y="295275"/>
                  </a:cubicBezTo>
                  <a:cubicBezTo>
                    <a:pt x="1666875" y="301625"/>
                    <a:pt x="1656619" y="306996"/>
                    <a:pt x="1647825" y="314325"/>
                  </a:cubicBezTo>
                  <a:cubicBezTo>
                    <a:pt x="1637477" y="322949"/>
                    <a:pt x="1629598" y="334276"/>
                    <a:pt x="1619250" y="342900"/>
                  </a:cubicBezTo>
                  <a:cubicBezTo>
                    <a:pt x="1610456" y="350229"/>
                    <a:pt x="1599469" y="354621"/>
                    <a:pt x="1590675" y="361950"/>
                  </a:cubicBezTo>
                  <a:cubicBezTo>
                    <a:pt x="1517336" y="423066"/>
                    <a:pt x="1604471" y="362277"/>
                    <a:pt x="1533525" y="409575"/>
                  </a:cubicBezTo>
                  <a:cubicBezTo>
                    <a:pt x="1481236" y="488008"/>
                    <a:pt x="1549603" y="398128"/>
                    <a:pt x="1485900" y="447675"/>
                  </a:cubicBezTo>
                  <a:cubicBezTo>
                    <a:pt x="1464634" y="464215"/>
                    <a:pt x="1451166" y="489881"/>
                    <a:pt x="1428750" y="504825"/>
                  </a:cubicBezTo>
                  <a:lnTo>
                    <a:pt x="1400175" y="523875"/>
                  </a:lnTo>
                  <a:cubicBezTo>
                    <a:pt x="1393825" y="533400"/>
                    <a:pt x="1389220" y="544355"/>
                    <a:pt x="1381125" y="552450"/>
                  </a:cubicBezTo>
                  <a:cubicBezTo>
                    <a:pt x="1373030" y="560545"/>
                    <a:pt x="1359701" y="562561"/>
                    <a:pt x="1352550" y="571500"/>
                  </a:cubicBezTo>
                  <a:cubicBezTo>
                    <a:pt x="1299970" y="637225"/>
                    <a:pt x="1396342" y="564530"/>
                    <a:pt x="1314450" y="619125"/>
                  </a:cubicBezTo>
                  <a:cubicBezTo>
                    <a:pt x="1301750" y="638175"/>
                    <a:pt x="1292539" y="660086"/>
                    <a:pt x="1276350" y="676275"/>
                  </a:cubicBezTo>
                  <a:cubicBezTo>
                    <a:pt x="1266825" y="685800"/>
                    <a:pt x="1256045" y="694217"/>
                    <a:pt x="1247775" y="704850"/>
                  </a:cubicBezTo>
                  <a:cubicBezTo>
                    <a:pt x="1233719" y="722922"/>
                    <a:pt x="1225864" y="745811"/>
                    <a:pt x="1209675" y="762000"/>
                  </a:cubicBezTo>
                  <a:cubicBezTo>
                    <a:pt x="1200150" y="771525"/>
                    <a:pt x="1189724" y="780227"/>
                    <a:pt x="1181100" y="790575"/>
                  </a:cubicBezTo>
                  <a:cubicBezTo>
                    <a:pt x="1173771" y="799369"/>
                    <a:pt x="1170145" y="811055"/>
                    <a:pt x="1162050" y="819150"/>
                  </a:cubicBezTo>
                  <a:cubicBezTo>
                    <a:pt x="1153955" y="827245"/>
                    <a:pt x="1143000" y="831850"/>
                    <a:pt x="1133475" y="838200"/>
                  </a:cubicBezTo>
                  <a:cubicBezTo>
                    <a:pt x="1117471" y="886212"/>
                    <a:pt x="1134289" y="853831"/>
                    <a:pt x="1085850" y="895350"/>
                  </a:cubicBezTo>
                  <a:cubicBezTo>
                    <a:pt x="1075623" y="904116"/>
                    <a:pt x="1067908" y="915655"/>
                    <a:pt x="1057275" y="923925"/>
                  </a:cubicBezTo>
                  <a:cubicBezTo>
                    <a:pt x="1039203" y="937981"/>
                    <a:pt x="1000125" y="962025"/>
                    <a:pt x="1000125" y="962025"/>
                  </a:cubicBezTo>
                  <a:cubicBezTo>
                    <a:pt x="933450" y="955675"/>
                    <a:pt x="866559" y="951282"/>
                    <a:pt x="800100" y="942975"/>
                  </a:cubicBezTo>
                  <a:cubicBezTo>
                    <a:pt x="790137" y="941730"/>
                    <a:pt x="780302" y="938326"/>
                    <a:pt x="771525" y="933450"/>
                  </a:cubicBezTo>
                  <a:cubicBezTo>
                    <a:pt x="751511" y="922331"/>
                    <a:pt x="714375" y="895350"/>
                    <a:pt x="714375" y="895350"/>
                  </a:cubicBezTo>
                  <a:cubicBezTo>
                    <a:pt x="663575" y="819150"/>
                    <a:pt x="730250" y="911225"/>
                    <a:pt x="666750" y="847725"/>
                  </a:cubicBezTo>
                  <a:cubicBezTo>
                    <a:pt x="658655" y="839630"/>
                    <a:pt x="657408" y="825217"/>
                    <a:pt x="647700" y="819150"/>
                  </a:cubicBezTo>
                  <a:cubicBezTo>
                    <a:pt x="630672" y="808507"/>
                    <a:pt x="610031" y="804970"/>
                    <a:pt x="590550" y="800100"/>
                  </a:cubicBezTo>
                  <a:cubicBezTo>
                    <a:pt x="363389" y="743310"/>
                    <a:pt x="540526" y="781584"/>
                    <a:pt x="47625" y="771525"/>
                  </a:cubicBezTo>
                  <a:cubicBezTo>
                    <a:pt x="6985" y="741045"/>
                    <a:pt x="25400" y="742950"/>
                    <a:pt x="0" y="74295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686300" y="4495800"/>
              <a:ext cx="1876425" cy="133350"/>
            </a:xfrm>
            <a:custGeom>
              <a:avLst/>
              <a:gdLst>
                <a:gd name="connsiteX0" fmla="*/ 0 w 1876425"/>
                <a:gd name="connsiteY0" fmla="*/ 133350 h 133350"/>
                <a:gd name="connsiteX1" fmla="*/ 457200 w 1876425"/>
                <a:gd name="connsiteY1" fmla="*/ 133350 h 133350"/>
                <a:gd name="connsiteX2" fmla="*/ 1295400 w 1876425"/>
                <a:gd name="connsiteY2" fmla="*/ 123825 h 133350"/>
                <a:gd name="connsiteX3" fmla="*/ 1343025 w 1876425"/>
                <a:gd name="connsiteY3" fmla="*/ 114300 h 133350"/>
                <a:gd name="connsiteX4" fmla="*/ 1514475 w 1876425"/>
                <a:gd name="connsiteY4" fmla="*/ 85725 h 133350"/>
                <a:gd name="connsiteX5" fmla="*/ 1552575 w 1876425"/>
                <a:gd name="connsiteY5" fmla="*/ 76200 h 133350"/>
                <a:gd name="connsiteX6" fmla="*/ 1638300 w 1876425"/>
                <a:gd name="connsiteY6" fmla="*/ 57150 h 133350"/>
                <a:gd name="connsiteX7" fmla="*/ 1695450 w 1876425"/>
                <a:gd name="connsiteY7" fmla="*/ 38100 h 133350"/>
                <a:gd name="connsiteX8" fmla="*/ 1847850 w 1876425"/>
                <a:gd name="connsiteY8" fmla="*/ 9525 h 133350"/>
                <a:gd name="connsiteX9" fmla="*/ 1876425 w 1876425"/>
                <a:gd name="connsiteY9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6425" h="133350">
                  <a:moveTo>
                    <a:pt x="0" y="133350"/>
                  </a:moveTo>
                  <a:cubicBezTo>
                    <a:pt x="187404" y="95869"/>
                    <a:pt x="-18067" y="133350"/>
                    <a:pt x="457200" y="133350"/>
                  </a:cubicBezTo>
                  <a:cubicBezTo>
                    <a:pt x="736618" y="133350"/>
                    <a:pt x="1016000" y="127000"/>
                    <a:pt x="1295400" y="123825"/>
                  </a:cubicBezTo>
                  <a:cubicBezTo>
                    <a:pt x="1311275" y="120650"/>
                    <a:pt x="1327075" y="117074"/>
                    <a:pt x="1343025" y="114300"/>
                  </a:cubicBezTo>
                  <a:cubicBezTo>
                    <a:pt x="1400107" y="104373"/>
                    <a:pt x="1458267" y="99777"/>
                    <a:pt x="1514475" y="85725"/>
                  </a:cubicBezTo>
                  <a:cubicBezTo>
                    <a:pt x="1527175" y="82550"/>
                    <a:pt x="1539796" y="79040"/>
                    <a:pt x="1552575" y="76200"/>
                  </a:cubicBezTo>
                  <a:cubicBezTo>
                    <a:pt x="1587535" y="68431"/>
                    <a:pt x="1605115" y="67105"/>
                    <a:pt x="1638300" y="57150"/>
                  </a:cubicBezTo>
                  <a:cubicBezTo>
                    <a:pt x="1657534" y="51380"/>
                    <a:pt x="1675643" y="41401"/>
                    <a:pt x="1695450" y="38100"/>
                  </a:cubicBezTo>
                  <a:cubicBezTo>
                    <a:pt x="1730051" y="32333"/>
                    <a:pt x="1825012" y="17138"/>
                    <a:pt x="1847850" y="9525"/>
                  </a:cubicBezTo>
                  <a:lnTo>
                    <a:pt x="1876425" y="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7810500" y="2886075"/>
              <a:ext cx="1123950" cy="542925"/>
            </a:xfrm>
            <a:custGeom>
              <a:avLst/>
              <a:gdLst>
                <a:gd name="connsiteX0" fmla="*/ 1123950 w 1123950"/>
                <a:gd name="connsiteY0" fmla="*/ 123825 h 542925"/>
                <a:gd name="connsiteX1" fmla="*/ 1076325 w 1123950"/>
                <a:gd name="connsiteY1" fmla="*/ 142875 h 542925"/>
                <a:gd name="connsiteX2" fmla="*/ 1009650 w 1123950"/>
                <a:gd name="connsiteY2" fmla="*/ 180975 h 542925"/>
                <a:gd name="connsiteX3" fmla="*/ 857250 w 1123950"/>
                <a:gd name="connsiteY3" fmla="*/ 200025 h 542925"/>
                <a:gd name="connsiteX4" fmla="*/ 781050 w 1123950"/>
                <a:gd name="connsiteY4" fmla="*/ 219075 h 542925"/>
                <a:gd name="connsiteX5" fmla="*/ 723900 w 1123950"/>
                <a:gd name="connsiteY5" fmla="*/ 238125 h 542925"/>
                <a:gd name="connsiteX6" fmla="*/ 676275 w 1123950"/>
                <a:gd name="connsiteY6" fmla="*/ 247650 h 542925"/>
                <a:gd name="connsiteX7" fmla="*/ 609600 w 1123950"/>
                <a:gd name="connsiteY7" fmla="*/ 285750 h 542925"/>
                <a:gd name="connsiteX8" fmla="*/ 552450 w 1123950"/>
                <a:gd name="connsiteY8" fmla="*/ 323850 h 542925"/>
                <a:gd name="connsiteX9" fmla="*/ 514350 w 1123950"/>
                <a:gd name="connsiteY9" fmla="*/ 381000 h 542925"/>
                <a:gd name="connsiteX10" fmla="*/ 504825 w 1123950"/>
                <a:gd name="connsiteY10" fmla="*/ 409575 h 542925"/>
                <a:gd name="connsiteX11" fmla="*/ 447675 w 1123950"/>
                <a:gd name="connsiteY11" fmla="*/ 447675 h 542925"/>
                <a:gd name="connsiteX12" fmla="*/ 381000 w 1123950"/>
                <a:gd name="connsiteY12" fmla="*/ 485775 h 542925"/>
                <a:gd name="connsiteX13" fmla="*/ 352425 w 1123950"/>
                <a:gd name="connsiteY13" fmla="*/ 495300 h 542925"/>
                <a:gd name="connsiteX14" fmla="*/ 247650 w 1123950"/>
                <a:gd name="connsiteY14" fmla="*/ 542925 h 542925"/>
                <a:gd name="connsiteX15" fmla="*/ 57150 w 1123950"/>
                <a:gd name="connsiteY15" fmla="*/ 533400 h 542925"/>
                <a:gd name="connsiteX16" fmla="*/ 28575 w 1123950"/>
                <a:gd name="connsiteY16" fmla="*/ 504825 h 542925"/>
                <a:gd name="connsiteX17" fmla="*/ 0 w 1123950"/>
                <a:gd name="connsiteY17" fmla="*/ 447675 h 542925"/>
                <a:gd name="connsiteX18" fmla="*/ 9525 w 1123950"/>
                <a:gd name="connsiteY18" fmla="*/ 295275 h 542925"/>
                <a:gd name="connsiteX19" fmla="*/ 38100 w 1123950"/>
                <a:gd name="connsiteY19" fmla="*/ 238125 h 542925"/>
                <a:gd name="connsiteX20" fmla="*/ 47625 w 1123950"/>
                <a:gd name="connsiteY20" fmla="*/ 209550 h 542925"/>
                <a:gd name="connsiteX21" fmla="*/ 66675 w 1123950"/>
                <a:gd name="connsiteY21" fmla="*/ 180975 h 542925"/>
                <a:gd name="connsiteX22" fmla="*/ 76200 w 1123950"/>
                <a:gd name="connsiteY22" fmla="*/ 152400 h 542925"/>
                <a:gd name="connsiteX23" fmla="*/ 104775 w 1123950"/>
                <a:gd name="connsiteY23" fmla="*/ 123825 h 542925"/>
                <a:gd name="connsiteX24" fmla="*/ 123825 w 1123950"/>
                <a:gd name="connsiteY24" fmla="*/ 66675 h 542925"/>
                <a:gd name="connsiteX25" fmla="*/ 133350 w 1123950"/>
                <a:gd name="connsiteY25" fmla="*/ 38100 h 542925"/>
                <a:gd name="connsiteX26" fmla="*/ 133350 w 1123950"/>
                <a:gd name="connsiteY26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3950" h="542925">
                  <a:moveTo>
                    <a:pt x="1123950" y="123825"/>
                  </a:moveTo>
                  <a:cubicBezTo>
                    <a:pt x="1108075" y="130175"/>
                    <a:pt x="1091618" y="135229"/>
                    <a:pt x="1076325" y="142875"/>
                  </a:cubicBezTo>
                  <a:cubicBezTo>
                    <a:pt x="1052469" y="154803"/>
                    <a:pt x="1037482" y="175409"/>
                    <a:pt x="1009650" y="180975"/>
                  </a:cubicBezTo>
                  <a:cubicBezTo>
                    <a:pt x="959449" y="191015"/>
                    <a:pt x="907749" y="191609"/>
                    <a:pt x="857250" y="200025"/>
                  </a:cubicBezTo>
                  <a:cubicBezTo>
                    <a:pt x="831425" y="204329"/>
                    <a:pt x="805888" y="210796"/>
                    <a:pt x="781050" y="219075"/>
                  </a:cubicBezTo>
                  <a:cubicBezTo>
                    <a:pt x="762000" y="225425"/>
                    <a:pt x="743591" y="234187"/>
                    <a:pt x="723900" y="238125"/>
                  </a:cubicBezTo>
                  <a:lnTo>
                    <a:pt x="676275" y="247650"/>
                  </a:lnTo>
                  <a:cubicBezTo>
                    <a:pt x="577427" y="313548"/>
                    <a:pt x="730448" y="213241"/>
                    <a:pt x="609600" y="285750"/>
                  </a:cubicBezTo>
                  <a:cubicBezTo>
                    <a:pt x="589967" y="297530"/>
                    <a:pt x="552450" y="323850"/>
                    <a:pt x="552450" y="323850"/>
                  </a:cubicBezTo>
                  <a:cubicBezTo>
                    <a:pt x="539750" y="342900"/>
                    <a:pt x="521590" y="359280"/>
                    <a:pt x="514350" y="381000"/>
                  </a:cubicBezTo>
                  <a:cubicBezTo>
                    <a:pt x="511175" y="390525"/>
                    <a:pt x="511925" y="402475"/>
                    <a:pt x="504825" y="409575"/>
                  </a:cubicBezTo>
                  <a:cubicBezTo>
                    <a:pt x="488636" y="425764"/>
                    <a:pt x="466725" y="434975"/>
                    <a:pt x="447675" y="447675"/>
                  </a:cubicBezTo>
                  <a:cubicBezTo>
                    <a:pt x="418977" y="466807"/>
                    <a:pt x="414837" y="471273"/>
                    <a:pt x="381000" y="485775"/>
                  </a:cubicBezTo>
                  <a:cubicBezTo>
                    <a:pt x="371772" y="489730"/>
                    <a:pt x="361565" y="491145"/>
                    <a:pt x="352425" y="495300"/>
                  </a:cubicBezTo>
                  <a:cubicBezTo>
                    <a:pt x="235302" y="548538"/>
                    <a:pt x="314459" y="520655"/>
                    <a:pt x="247650" y="542925"/>
                  </a:cubicBezTo>
                  <a:cubicBezTo>
                    <a:pt x="184150" y="539750"/>
                    <a:pt x="119789" y="544294"/>
                    <a:pt x="57150" y="533400"/>
                  </a:cubicBezTo>
                  <a:cubicBezTo>
                    <a:pt x="43879" y="531092"/>
                    <a:pt x="37199" y="515173"/>
                    <a:pt x="28575" y="504825"/>
                  </a:cubicBezTo>
                  <a:cubicBezTo>
                    <a:pt x="8059" y="480206"/>
                    <a:pt x="9546" y="476314"/>
                    <a:pt x="0" y="447675"/>
                  </a:cubicBezTo>
                  <a:cubicBezTo>
                    <a:pt x="3175" y="396875"/>
                    <a:pt x="4197" y="345894"/>
                    <a:pt x="9525" y="295275"/>
                  </a:cubicBezTo>
                  <a:cubicBezTo>
                    <a:pt x="12717" y="264949"/>
                    <a:pt x="24829" y="264668"/>
                    <a:pt x="38100" y="238125"/>
                  </a:cubicBezTo>
                  <a:cubicBezTo>
                    <a:pt x="42590" y="229145"/>
                    <a:pt x="43135" y="218530"/>
                    <a:pt x="47625" y="209550"/>
                  </a:cubicBezTo>
                  <a:cubicBezTo>
                    <a:pt x="52745" y="199311"/>
                    <a:pt x="61555" y="191214"/>
                    <a:pt x="66675" y="180975"/>
                  </a:cubicBezTo>
                  <a:cubicBezTo>
                    <a:pt x="71165" y="171995"/>
                    <a:pt x="70631" y="160754"/>
                    <a:pt x="76200" y="152400"/>
                  </a:cubicBezTo>
                  <a:cubicBezTo>
                    <a:pt x="83672" y="141192"/>
                    <a:pt x="95250" y="133350"/>
                    <a:pt x="104775" y="123825"/>
                  </a:cubicBezTo>
                  <a:lnTo>
                    <a:pt x="123825" y="66675"/>
                  </a:lnTo>
                  <a:cubicBezTo>
                    <a:pt x="127000" y="57150"/>
                    <a:pt x="133350" y="48140"/>
                    <a:pt x="133350" y="38100"/>
                  </a:cubicBezTo>
                  <a:lnTo>
                    <a:pt x="133350" y="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43" name="Rettangolo 42"/>
          <p:cNvSpPr/>
          <p:nvPr/>
        </p:nvSpPr>
        <p:spPr>
          <a:xfrm>
            <a:off x="5317323" y="5429889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smtClean="0">
                <a:solidFill>
                  <a:srgbClr val="7030A0"/>
                </a:solidFill>
              </a:rPr>
              <a:t>Infrastrutture  Agno e </a:t>
            </a:r>
            <a:r>
              <a:rPr lang="it-CH" sz="1400" b="1" dirty="0" err="1" smtClean="0">
                <a:solidFill>
                  <a:srgbClr val="7030A0"/>
                </a:solidFill>
              </a:rPr>
              <a:t>Bioggio</a:t>
            </a:r>
            <a:endParaRPr lang="it-CH" sz="1400" dirty="0">
              <a:solidFill>
                <a:srgbClr val="7030A0"/>
              </a:solidFill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1647928" y="544707"/>
            <a:ext cx="6457950" cy="3292086"/>
            <a:chOff x="1714500" y="346464"/>
            <a:chExt cx="6457950" cy="3292086"/>
          </a:xfrm>
        </p:grpSpPr>
        <p:sp>
          <p:nvSpPr>
            <p:cNvPr id="17" name="Figura a mano libera 16"/>
            <p:cNvSpPr/>
            <p:nvPr/>
          </p:nvSpPr>
          <p:spPr>
            <a:xfrm>
              <a:off x="4010025" y="1943100"/>
              <a:ext cx="534172" cy="495300"/>
            </a:xfrm>
            <a:custGeom>
              <a:avLst/>
              <a:gdLst>
                <a:gd name="connsiteX0" fmla="*/ 400050 w 534172"/>
                <a:gd name="connsiteY0" fmla="*/ 0 h 495300"/>
                <a:gd name="connsiteX1" fmla="*/ 419100 w 534172"/>
                <a:gd name="connsiteY1" fmla="*/ 76200 h 495300"/>
                <a:gd name="connsiteX2" fmla="*/ 447675 w 534172"/>
                <a:gd name="connsiteY2" fmla="*/ 104775 h 495300"/>
                <a:gd name="connsiteX3" fmla="*/ 485775 w 534172"/>
                <a:gd name="connsiteY3" fmla="*/ 171450 h 495300"/>
                <a:gd name="connsiteX4" fmla="*/ 523875 w 534172"/>
                <a:gd name="connsiteY4" fmla="*/ 228600 h 495300"/>
                <a:gd name="connsiteX5" fmla="*/ 533400 w 534172"/>
                <a:gd name="connsiteY5" fmla="*/ 266700 h 495300"/>
                <a:gd name="connsiteX6" fmla="*/ 466725 w 534172"/>
                <a:gd name="connsiteY6" fmla="*/ 323850 h 495300"/>
                <a:gd name="connsiteX7" fmla="*/ 381000 w 534172"/>
                <a:gd name="connsiteY7" fmla="*/ 352425 h 495300"/>
                <a:gd name="connsiteX8" fmla="*/ 352425 w 534172"/>
                <a:gd name="connsiteY8" fmla="*/ 361950 h 495300"/>
                <a:gd name="connsiteX9" fmla="*/ 285750 w 534172"/>
                <a:gd name="connsiteY9" fmla="*/ 400050 h 495300"/>
                <a:gd name="connsiteX10" fmla="*/ 209550 w 534172"/>
                <a:gd name="connsiteY10" fmla="*/ 409575 h 495300"/>
                <a:gd name="connsiteX11" fmla="*/ 104775 w 534172"/>
                <a:gd name="connsiteY11" fmla="*/ 438150 h 495300"/>
                <a:gd name="connsiteX12" fmla="*/ 76200 w 534172"/>
                <a:gd name="connsiteY12" fmla="*/ 447675 h 495300"/>
                <a:gd name="connsiteX13" fmla="*/ 28575 w 534172"/>
                <a:gd name="connsiteY13" fmla="*/ 457200 h 495300"/>
                <a:gd name="connsiteX14" fmla="*/ 0 w 534172"/>
                <a:gd name="connsiteY1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4172" h="495300">
                  <a:moveTo>
                    <a:pt x="400050" y="0"/>
                  </a:moveTo>
                  <a:cubicBezTo>
                    <a:pt x="401424" y="6870"/>
                    <a:pt x="410732" y="63648"/>
                    <a:pt x="419100" y="76200"/>
                  </a:cubicBezTo>
                  <a:cubicBezTo>
                    <a:pt x="426572" y="87408"/>
                    <a:pt x="439051" y="94427"/>
                    <a:pt x="447675" y="104775"/>
                  </a:cubicBezTo>
                  <a:cubicBezTo>
                    <a:pt x="471210" y="133017"/>
                    <a:pt x="465812" y="138178"/>
                    <a:pt x="485775" y="171450"/>
                  </a:cubicBezTo>
                  <a:cubicBezTo>
                    <a:pt x="497555" y="191083"/>
                    <a:pt x="523875" y="228600"/>
                    <a:pt x="523875" y="228600"/>
                  </a:cubicBezTo>
                  <a:cubicBezTo>
                    <a:pt x="527050" y="241300"/>
                    <a:pt x="536996" y="254113"/>
                    <a:pt x="533400" y="266700"/>
                  </a:cubicBezTo>
                  <a:cubicBezTo>
                    <a:pt x="530223" y="277821"/>
                    <a:pt x="472441" y="320992"/>
                    <a:pt x="466725" y="323850"/>
                  </a:cubicBezTo>
                  <a:lnTo>
                    <a:pt x="381000" y="352425"/>
                  </a:lnTo>
                  <a:cubicBezTo>
                    <a:pt x="371475" y="355600"/>
                    <a:pt x="360779" y="356381"/>
                    <a:pt x="352425" y="361950"/>
                  </a:cubicBezTo>
                  <a:cubicBezTo>
                    <a:pt x="335419" y="373287"/>
                    <a:pt x="305086" y="395216"/>
                    <a:pt x="285750" y="400050"/>
                  </a:cubicBezTo>
                  <a:cubicBezTo>
                    <a:pt x="260917" y="406258"/>
                    <a:pt x="234950" y="406400"/>
                    <a:pt x="209550" y="409575"/>
                  </a:cubicBezTo>
                  <a:cubicBezTo>
                    <a:pt x="86945" y="450443"/>
                    <a:pt x="212480" y="411224"/>
                    <a:pt x="104775" y="438150"/>
                  </a:cubicBezTo>
                  <a:cubicBezTo>
                    <a:pt x="95035" y="440585"/>
                    <a:pt x="85940" y="445240"/>
                    <a:pt x="76200" y="447675"/>
                  </a:cubicBezTo>
                  <a:cubicBezTo>
                    <a:pt x="60494" y="451602"/>
                    <a:pt x="44450" y="454025"/>
                    <a:pt x="28575" y="457200"/>
                  </a:cubicBezTo>
                  <a:cubicBezTo>
                    <a:pt x="16805" y="492510"/>
                    <a:pt x="28030" y="481285"/>
                    <a:pt x="0" y="4953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3" name="Ovale 22"/>
            <p:cNvSpPr/>
            <p:nvPr/>
          </p:nvSpPr>
          <p:spPr>
            <a:xfrm>
              <a:off x="5490857" y="3542377"/>
              <a:ext cx="90793" cy="9617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7381875" y="1714500"/>
              <a:ext cx="790575" cy="1133475"/>
            </a:xfrm>
            <a:custGeom>
              <a:avLst/>
              <a:gdLst>
                <a:gd name="connsiteX0" fmla="*/ 581025 w 790575"/>
                <a:gd name="connsiteY0" fmla="*/ 1133475 h 1133475"/>
                <a:gd name="connsiteX1" fmla="*/ 628650 w 790575"/>
                <a:gd name="connsiteY1" fmla="*/ 1095375 h 1133475"/>
                <a:gd name="connsiteX2" fmla="*/ 676275 w 790575"/>
                <a:gd name="connsiteY2" fmla="*/ 1038225 h 1133475"/>
                <a:gd name="connsiteX3" fmla="*/ 695325 w 790575"/>
                <a:gd name="connsiteY3" fmla="*/ 990600 h 1133475"/>
                <a:gd name="connsiteX4" fmla="*/ 723900 w 790575"/>
                <a:gd name="connsiteY4" fmla="*/ 904875 h 1133475"/>
                <a:gd name="connsiteX5" fmla="*/ 733425 w 790575"/>
                <a:gd name="connsiteY5" fmla="*/ 876300 h 1133475"/>
                <a:gd name="connsiteX6" fmla="*/ 742950 w 790575"/>
                <a:gd name="connsiteY6" fmla="*/ 838200 h 1133475"/>
                <a:gd name="connsiteX7" fmla="*/ 762000 w 790575"/>
                <a:gd name="connsiteY7" fmla="*/ 809625 h 1133475"/>
                <a:gd name="connsiteX8" fmla="*/ 771525 w 790575"/>
                <a:gd name="connsiteY8" fmla="*/ 752475 h 1133475"/>
                <a:gd name="connsiteX9" fmla="*/ 781050 w 790575"/>
                <a:gd name="connsiteY9" fmla="*/ 723900 h 1133475"/>
                <a:gd name="connsiteX10" fmla="*/ 790575 w 790575"/>
                <a:gd name="connsiteY10" fmla="*/ 666750 h 1133475"/>
                <a:gd name="connsiteX11" fmla="*/ 781050 w 790575"/>
                <a:gd name="connsiteY11" fmla="*/ 590550 h 1133475"/>
                <a:gd name="connsiteX12" fmla="*/ 752475 w 790575"/>
                <a:gd name="connsiteY12" fmla="*/ 581025 h 1133475"/>
                <a:gd name="connsiteX13" fmla="*/ 723900 w 790575"/>
                <a:gd name="connsiteY13" fmla="*/ 561975 h 1133475"/>
                <a:gd name="connsiteX14" fmla="*/ 666750 w 790575"/>
                <a:gd name="connsiteY14" fmla="*/ 504825 h 1133475"/>
                <a:gd name="connsiteX15" fmla="*/ 628650 w 790575"/>
                <a:gd name="connsiteY15" fmla="*/ 476250 h 1133475"/>
                <a:gd name="connsiteX16" fmla="*/ 571500 w 790575"/>
                <a:gd name="connsiteY16" fmla="*/ 438150 h 1133475"/>
                <a:gd name="connsiteX17" fmla="*/ 457200 w 790575"/>
                <a:gd name="connsiteY17" fmla="*/ 371475 h 1133475"/>
                <a:gd name="connsiteX18" fmla="*/ 400050 w 790575"/>
                <a:gd name="connsiteY18" fmla="*/ 314325 h 1133475"/>
                <a:gd name="connsiteX19" fmla="*/ 371475 w 790575"/>
                <a:gd name="connsiteY19" fmla="*/ 285750 h 1133475"/>
                <a:gd name="connsiteX20" fmla="*/ 352425 w 790575"/>
                <a:gd name="connsiteY20" fmla="*/ 247650 h 1133475"/>
                <a:gd name="connsiteX21" fmla="*/ 295275 w 790575"/>
                <a:gd name="connsiteY21" fmla="*/ 190500 h 1133475"/>
                <a:gd name="connsiteX22" fmla="*/ 247650 w 790575"/>
                <a:gd name="connsiteY22" fmla="*/ 142875 h 1133475"/>
                <a:gd name="connsiteX23" fmla="*/ 228600 w 790575"/>
                <a:gd name="connsiteY23" fmla="*/ 104775 h 1133475"/>
                <a:gd name="connsiteX24" fmla="*/ 152400 w 790575"/>
                <a:gd name="connsiteY24" fmla="*/ 57150 h 1133475"/>
                <a:gd name="connsiteX25" fmla="*/ 123825 w 790575"/>
                <a:gd name="connsiteY25" fmla="*/ 28575 h 1133475"/>
                <a:gd name="connsiteX26" fmla="*/ 19050 w 790575"/>
                <a:gd name="connsiteY26" fmla="*/ 9525 h 1133475"/>
                <a:gd name="connsiteX27" fmla="*/ 0 w 790575"/>
                <a:gd name="connsiteY27" fmla="*/ 0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0575" h="1133475">
                  <a:moveTo>
                    <a:pt x="581025" y="1133475"/>
                  </a:moveTo>
                  <a:cubicBezTo>
                    <a:pt x="596900" y="1120775"/>
                    <a:pt x="615263" y="1110675"/>
                    <a:pt x="628650" y="1095375"/>
                  </a:cubicBezTo>
                  <a:cubicBezTo>
                    <a:pt x="696325" y="1018032"/>
                    <a:pt x="600811" y="1088535"/>
                    <a:pt x="676275" y="1038225"/>
                  </a:cubicBezTo>
                  <a:cubicBezTo>
                    <a:pt x="682625" y="1022350"/>
                    <a:pt x="689482" y="1006668"/>
                    <a:pt x="695325" y="990600"/>
                  </a:cubicBezTo>
                  <a:lnTo>
                    <a:pt x="723900" y="904875"/>
                  </a:lnTo>
                  <a:cubicBezTo>
                    <a:pt x="727075" y="895350"/>
                    <a:pt x="730990" y="886040"/>
                    <a:pt x="733425" y="876300"/>
                  </a:cubicBezTo>
                  <a:cubicBezTo>
                    <a:pt x="736600" y="863600"/>
                    <a:pt x="737793" y="850232"/>
                    <a:pt x="742950" y="838200"/>
                  </a:cubicBezTo>
                  <a:cubicBezTo>
                    <a:pt x="747459" y="827678"/>
                    <a:pt x="755650" y="819150"/>
                    <a:pt x="762000" y="809625"/>
                  </a:cubicBezTo>
                  <a:cubicBezTo>
                    <a:pt x="765175" y="790575"/>
                    <a:pt x="767335" y="771328"/>
                    <a:pt x="771525" y="752475"/>
                  </a:cubicBezTo>
                  <a:cubicBezTo>
                    <a:pt x="773703" y="742674"/>
                    <a:pt x="778872" y="733701"/>
                    <a:pt x="781050" y="723900"/>
                  </a:cubicBezTo>
                  <a:cubicBezTo>
                    <a:pt x="785240" y="705047"/>
                    <a:pt x="787400" y="685800"/>
                    <a:pt x="790575" y="666750"/>
                  </a:cubicBezTo>
                  <a:cubicBezTo>
                    <a:pt x="787400" y="641350"/>
                    <a:pt x="791446" y="613941"/>
                    <a:pt x="781050" y="590550"/>
                  </a:cubicBezTo>
                  <a:cubicBezTo>
                    <a:pt x="776972" y="581375"/>
                    <a:pt x="761455" y="585515"/>
                    <a:pt x="752475" y="581025"/>
                  </a:cubicBezTo>
                  <a:cubicBezTo>
                    <a:pt x="742236" y="575905"/>
                    <a:pt x="732456" y="569580"/>
                    <a:pt x="723900" y="561975"/>
                  </a:cubicBezTo>
                  <a:cubicBezTo>
                    <a:pt x="703764" y="544077"/>
                    <a:pt x="688303" y="520989"/>
                    <a:pt x="666750" y="504825"/>
                  </a:cubicBezTo>
                  <a:cubicBezTo>
                    <a:pt x="654050" y="495300"/>
                    <a:pt x="641655" y="485354"/>
                    <a:pt x="628650" y="476250"/>
                  </a:cubicBezTo>
                  <a:cubicBezTo>
                    <a:pt x="609893" y="463120"/>
                    <a:pt x="589816" y="451887"/>
                    <a:pt x="571500" y="438150"/>
                  </a:cubicBezTo>
                  <a:cubicBezTo>
                    <a:pt x="484827" y="373145"/>
                    <a:pt x="526102" y="388701"/>
                    <a:pt x="457200" y="371475"/>
                  </a:cubicBezTo>
                  <a:cubicBezTo>
                    <a:pt x="384189" y="316717"/>
                    <a:pt x="446476" y="370037"/>
                    <a:pt x="400050" y="314325"/>
                  </a:cubicBezTo>
                  <a:cubicBezTo>
                    <a:pt x="391426" y="303977"/>
                    <a:pt x="379305" y="296711"/>
                    <a:pt x="371475" y="285750"/>
                  </a:cubicBezTo>
                  <a:cubicBezTo>
                    <a:pt x="363222" y="274196"/>
                    <a:pt x="361295" y="258738"/>
                    <a:pt x="352425" y="247650"/>
                  </a:cubicBezTo>
                  <a:cubicBezTo>
                    <a:pt x="335595" y="226613"/>
                    <a:pt x="310219" y="212916"/>
                    <a:pt x="295275" y="190500"/>
                  </a:cubicBezTo>
                  <a:cubicBezTo>
                    <a:pt x="269875" y="152400"/>
                    <a:pt x="285750" y="168275"/>
                    <a:pt x="247650" y="142875"/>
                  </a:cubicBezTo>
                  <a:cubicBezTo>
                    <a:pt x="241300" y="130175"/>
                    <a:pt x="237841" y="115556"/>
                    <a:pt x="228600" y="104775"/>
                  </a:cubicBezTo>
                  <a:cubicBezTo>
                    <a:pt x="196998" y="67906"/>
                    <a:pt x="188727" y="83098"/>
                    <a:pt x="152400" y="57150"/>
                  </a:cubicBezTo>
                  <a:cubicBezTo>
                    <a:pt x="141439" y="49320"/>
                    <a:pt x="136511" y="33106"/>
                    <a:pt x="123825" y="28575"/>
                  </a:cubicBezTo>
                  <a:cubicBezTo>
                    <a:pt x="90395" y="16636"/>
                    <a:pt x="53639" y="17507"/>
                    <a:pt x="19050" y="9525"/>
                  </a:cubicBezTo>
                  <a:cubicBezTo>
                    <a:pt x="12132" y="7929"/>
                    <a:pt x="6350" y="31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8" name="Ovale 27"/>
            <p:cNvSpPr/>
            <p:nvPr/>
          </p:nvSpPr>
          <p:spPr>
            <a:xfrm>
              <a:off x="7298336" y="1604603"/>
              <a:ext cx="165233" cy="10989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1714500" y="2571750"/>
              <a:ext cx="447675" cy="238125"/>
            </a:xfrm>
            <a:custGeom>
              <a:avLst/>
              <a:gdLst>
                <a:gd name="connsiteX0" fmla="*/ 447675 w 447675"/>
                <a:gd name="connsiteY0" fmla="*/ 0 h 238125"/>
                <a:gd name="connsiteX1" fmla="*/ 400050 w 447675"/>
                <a:gd name="connsiteY1" fmla="*/ 38100 h 238125"/>
                <a:gd name="connsiteX2" fmla="*/ 371475 w 447675"/>
                <a:gd name="connsiteY2" fmla="*/ 47625 h 238125"/>
                <a:gd name="connsiteX3" fmla="*/ 342900 w 447675"/>
                <a:gd name="connsiteY3" fmla="*/ 76200 h 238125"/>
                <a:gd name="connsiteX4" fmla="*/ 304800 w 447675"/>
                <a:gd name="connsiteY4" fmla="*/ 85725 h 238125"/>
                <a:gd name="connsiteX5" fmla="*/ 257175 w 447675"/>
                <a:gd name="connsiteY5" fmla="*/ 104775 h 238125"/>
                <a:gd name="connsiteX6" fmla="*/ 219075 w 447675"/>
                <a:gd name="connsiteY6" fmla="*/ 123825 h 238125"/>
                <a:gd name="connsiteX7" fmla="*/ 190500 w 447675"/>
                <a:gd name="connsiteY7" fmla="*/ 142875 h 238125"/>
                <a:gd name="connsiteX8" fmla="*/ 161925 w 447675"/>
                <a:gd name="connsiteY8" fmla="*/ 152400 h 238125"/>
                <a:gd name="connsiteX9" fmla="*/ 85725 w 447675"/>
                <a:gd name="connsiteY9" fmla="*/ 171450 h 238125"/>
                <a:gd name="connsiteX10" fmla="*/ 19050 w 447675"/>
                <a:gd name="connsiteY10" fmla="*/ 200025 h 238125"/>
                <a:gd name="connsiteX11" fmla="*/ 0 w 447675"/>
                <a:gd name="connsiteY11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675" h="238125">
                  <a:moveTo>
                    <a:pt x="447675" y="0"/>
                  </a:moveTo>
                  <a:cubicBezTo>
                    <a:pt x="431800" y="12700"/>
                    <a:pt x="417290" y="27325"/>
                    <a:pt x="400050" y="38100"/>
                  </a:cubicBezTo>
                  <a:cubicBezTo>
                    <a:pt x="391536" y="43421"/>
                    <a:pt x="379829" y="42056"/>
                    <a:pt x="371475" y="47625"/>
                  </a:cubicBezTo>
                  <a:cubicBezTo>
                    <a:pt x="360267" y="55097"/>
                    <a:pt x="354596" y="69517"/>
                    <a:pt x="342900" y="76200"/>
                  </a:cubicBezTo>
                  <a:cubicBezTo>
                    <a:pt x="331534" y="82695"/>
                    <a:pt x="317219" y="81585"/>
                    <a:pt x="304800" y="85725"/>
                  </a:cubicBezTo>
                  <a:cubicBezTo>
                    <a:pt x="288580" y="91132"/>
                    <a:pt x="272799" y="97831"/>
                    <a:pt x="257175" y="104775"/>
                  </a:cubicBezTo>
                  <a:cubicBezTo>
                    <a:pt x="244200" y="110542"/>
                    <a:pt x="231403" y="116780"/>
                    <a:pt x="219075" y="123825"/>
                  </a:cubicBezTo>
                  <a:cubicBezTo>
                    <a:pt x="209136" y="129505"/>
                    <a:pt x="200739" y="137755"/>
                    <a:pt x="190500" y="142875"/>
                  </a:cubicBezTo>
                  <a:cubicBezTo>
                    <a:pt x="181520" y="147365"/>
                    <a:pt x="171611" y="149758"/>
                    <a:pt x="161925" y="152400"/>
                  </a:cubicBezTo>
                  <a:cubicBezTo>
                    <a:pt x="136666" y="159289"/>
                    <a:pt x="110984" y="164561"/>
                    <a:pt x="85725" y="171450"/>
                  </a:cubicBezTo>
                  <a:cubicBezTo>
                    <a:pt x="54892" y="179859"/>
                    <a:pt x="50274" y="184413"/>
                    <a:pt x="19050" y="200025"/>
                  </a:cubicBezTo>
                  <a:cubicBezTo>
                    <a:pt x="8105" y="232860"/>
                    <a:pt x="16625" y="221500"/>
                    <a:pt x="0" y="2381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  <p:sp>
          <p:nvSpPr>
            <p:cNvPr id="13" name="Ovale 12"/>
            <p:cNvSpPr/>
            <p:nvPr/>
          </p:nvSpPr>
          <p:spPr>
            <a:xfrm>
              <a:off x="5802333" y="346464"/>
              <a:ext cx="781525" cy="2880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/>
            </a:p>
          </p:txBody>
        </p:sp>
      </p:grpSp>
      <p:sp>
        <p:nvSpPr>
          <p:cNvPr id="39" name="Rettangolo 38"/>
          <p:cNvSpPr/>
          <p:nvPr/>
        </p:nvSpPr>
        <p:spPr>
          <a:xfrm>
            <a:off x="5317323" y="602918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1400" b="1" dirty="0" smtClean="0">
                <a:solidFill>
                  <a:srgbClr val="FF0000"/>
                </a:solidFill>
              </a:rPr>
              <a:t>Opere parzialmente realizzate o da realizzare</a:t>
            </a:r>
            <a:endParaRPr lang="it-CH" sz="1400" dirty="0">
              <a:solidFill>
                <a:srgbClr val="FF0000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flipH="1">
            <a:off x="4580644" y="4176712"/>
            <a:ext cx="679267" cy="385763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endCxn id="17" idx="1"/>
          </p:cNvCxnSpPr>
          <p:nvPr/>
        </p:nvCxnSpPr>
        <p:spPr>
          <a:xfrm flipH="1">
            <a:off x="4362553" y="1802846"/>
            <a:ext cx="1152525" cy="414697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129733" y="3695700"/>
            <a:ext cx="481827" cy="1101452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igura a mano libera 36"/>
          <p:cNvSpPr/>
          <p:nvPr/>
        </p:nvSpPr>
        <p:spPr>
          <a:xfrm>
            <a:off x="3370729" y="2259106"/>
            <a:ext cx="475130" cy="101198"/>
          </a:xfrm>
          <a:custGeom>
            <a:avLst/>
            <a:gdLst>
              <a:gd name="connsiteX0" fmla="*/ 475130 w 475130"/>
              <a:gd name="connsiteY0" fmla="*/ 53788 h 101198"/>
              <a:gd name="connsiteX1" fmla="*/ 394447 w 475130"/>
              <a:gd name="connsiteY1" fmla="*/ 62753 h 101198"/>
              <a:gd name="connsiteX2" fmla="*/ 385483 w 475130"/>
              <a:gd name="connsiteY2" fmla="*/ 98612 h 101198"/>
              <a:gd name="connsiteX3" fmla="*/ 233083 w 475130"/>
              <a:gd name="connsiteY3" fmla="*/ 89647 h 101198"/>
              <a:gd name="connsiteX4" fmla="*/ 161365 w 475130"/>
              <a:gd name="connsiteY4" fmla="*/ 44823 h 101198"/>
              <a:gd name="connsiteX5" fmla="*/ 134471 w 475130"/>
              <a:gd name="connsiteY5" fmla="*/ 35859 h 101198"/>
              <a:gd name="connsiteX6" fmla="*/ 71718 w 475130"/>
              <a:gd name="connsiteY6" fmla="*/ 26894 h 101198"/>
              <a:gd name="connsiteX7" fmla="*/ 26895 w 475130"/>
              <a:gd name="connsiteY7" fmla="*/ 17929 h 101198"/>
              <a:gd name="connsiteX8" fmla="*/ 0 w 475130"/>
              <a:gd name="connsiteY8" fmla="*/ 0 h 10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130" h="101198">
                <a:moveTo>
                  <a:pt x="475130" y="53788"/>
                </a:moveTo>
                <a:cubicBezTo>
                  <a:pt x="448236" y="56776"/>
                  <a:pt x="418650" y="50651"/>
                  <a:pt x="394447" y="62753"/>
                </a:cubicBezTo>
                <a:cubicBezTo>
                  <a:pt x="383427" y="68263"/>
                  <a:pt x="397636" y="96586"/>
                  <a:pt x="385483" y="98612"/>
                </a:cubicBezTo>
                <a:cubicBezTo>
                  <a:pt x="335288" y="106978"/>
                  <a:pt x="283883" y="92635"/>
                  <a:pt x="233083" y="89647"/>
                </a:cubicBezTo>
                <a:cubicBezTo>
                  <a:pt x="123581" y="71396"/>
                  <a:pt x="218695" y="102152"/>
                  <a:pt x="161365" y="44823"/>
                </a:cubicBezTo>
                <a:cubicBezTo>
                  <a:pt x="154683" y="38141"/>
                  <a:pt x="143737" y="37712"/>
                  <a:pt x="134471" y="35859"/>
                </a:cubicBezTo>
                <a:cubicBezTo>
                  <a:pt x="113751" y="31715"/>
                  <a:pt x="92561" y="30368"/>
                  <a:pt x="71718" y="26894"/>
                </a:cubicBezTo>
                <a:cubicBezTo>
                  <a:pt x="56688" y="24389"/>
                  <a:pt x="41836" y="20917"/>
                  <a:pt x="26895" y="17929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989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 animBg="1"/>
      <p:bldP spid="26" grpId="0"/>
      <p:bldP spid="43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91187"/>
          </a:xfrm>
          <a:prstGeom prst="rect">
            <a:avLst/>
          </a:prstGeom>
        </p:spPr>
      </p:pic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267744" y="0"/>
            <a:ext cx="532859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Gestione infrastrutture CAI-M : 6 aree gestionali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0112" y="1844824"/>
            <a:ext cx="2232248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1)Area AIL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1412776"/>
            <a:ext cx="1403648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2)</a:t>
            </a:r>
            <a:r>
              <a:rPr lang="it-IT" b="1" dirty="0" err="1" smtClean="0"/>
              <a:t>Croglio</a:t>
            </a:r>
            <a:endParaRPr lang="it-CH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5661248"/>
            <a:ext cx="1728192" cy="36933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3) </a:t>
            </a:r>
            <a:r>
              <a:rPr lang="it-IT" b="1" dirty="0" err="1" smtClean="0"/>
              <a:t>Bioggio</a:t>
            </a:r>
            <a:endParaRPr lang="it-CH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5301208"/>
            <a:ext cx="1152128" cy="369332"/>
          </a:xfrm>
          <a:prstGeom prst="rect">
            <a:avLst/>
          </a:prstGeom>
          <a:solidFill>
            <a:srgbClr val="FF9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4) Agno</a:t>
            </a:r>
            <a:endParaRPr lang="it-CH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4149080"/>
            <a:ext cx="1152128" cy="36933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5) </a:t>
            </a:r>
            <a:r>
              <a:rPr lang="it-IT" b="1" dirty="0" err="1" smtClean="0"/>
              <a:t>Neggio</a:t>
            </a:r>
            <a:endParaRPr lang="it-CH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067944" y="1412776"/>
            <a:ext cx="1584176" cy="369332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6) </a:t>
            </a:r>
            <a:r>
              <a:rPr lang="it-IT" b="1" dirty="0" err="1" smtClean="0"/>
              <a:t>Miglieglia</a:t>
            </a:r>
            <a:endParaRPr lang="it-CH" b="1" dirty="0"/>
          </a:p>
        </p:txBody>
      </p:sp>
    </p:spTree>
    <p:extLst>
      <p:ext uri="{BB962C8B-B14F-4D97-AF65-F5344CB8AC3E}">
        <p14:creationId xmlns:p14="http://schemas.microsoft.com/office/powerpoint/2010/main" val="42392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88929"/>
              </p:ext>
            </p:extLst>
          </p:nvPr>
        </p:nvGraphicFramePr>
        <p:xfrm>
          <a:off x="147230" y="387485"/>
          <a:ext cx="8903792" cy="5480099"/>
        </p:xfrm>
        <a:graphic>
          <a:graphicData uri="http://schemas.openxmlformats.org/drawingml/2006/table">
            <a:tbl>
              <a:tblPr/>
              <a:tblGrid>
                <a:gridCol w="1079799"/>
                <a:gridCol w="479237"/>
                <a:gridCol w="212321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9856"/>
                <a:gridCol w="168339"/>
              </a:tblGrid>
              <a:tr h="262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Infrastruttura Consortile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PROPRIETÀ CAIM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Sorveglianza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Controlli ed ispezioni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Manutenzione preventiva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Manutenzio-ne curativa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Assicurazione qualità acqua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Abbonamenti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CH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Gestione documenta-zione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</a:tr>
              <a:tr h="677332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Gestione impianti telegestiti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Noleggio fibre ottiche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 intervento ed identificazione del problema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Letture contatori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di protezione: 2/anno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Captazioni sorgenti: 2/anno 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Captazioni fiume: 1/mese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Pozzi captazione: 2/mese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Stazioni trattamento: 1/settimana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Serbatoi: 1/mese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 con pompe: 2/mese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Stazioni pompaggio: 2/mese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Pompe: 2/anno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Quadri elettrici: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Valvole riduzione: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Perdite (lienhard) 1/5 anni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Funzionamento CCP:_2/anno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captazioni sorgenti: 2/anno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captazione fiume: 26/anno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pozzi captazione: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stazioni trattamento: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impianti soda caustica: 4/anno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serbatoi: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stazioni pompe: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Pulizia sedimi: 3/anno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Risciaquo condotte: 4/anno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Calibrazione sonde: 4/anno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Sostituzione microfiltri aria: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Acquisto energia elettrica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Riparazione guasti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 picchetto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Prelievi ed analisi programma 2: 1/anno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Prelievi ed analisi programma 6: 2/anno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Prelievi ed analisi microbiologiche: 1/mese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piano HACCP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Impianti telegestione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Manutenzione idranti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Manutentione saracinesche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Impianti trattamento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Contatori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Piani in GIS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Schede impianti</a:t>
                      </a:r>
                    </a:p>
                  </a:txBody>
                  <a:tcPr marL="3251" marR="3251" marT="32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Lugano e pompaggio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Lugano-Selva 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Selva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Selva - Zotta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Selva - Zotta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Zotta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Zotta - Prelongio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Zotta - Prelongio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Prelongio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Prelongio-Ai Pree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Cervello-Ai Pree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Camere entrata Ponte Vedeggio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Agno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Ponte Vedeggio-Reina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prati Maggiori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Reina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Reina - Cimo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Reina - Cimo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Cimo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Cimo - Vernate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Cimo - Neggio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Selva e pompaggio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Cimo-Vernate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Vernate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Sorgenti Mattarone - Tossighera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Malcantone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Condotte e camere sorgenti-Piantagione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Piantagione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Piantagione - Lot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Lot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Löt - Vezio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Löt - Fescoggia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Löt - Breno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Piantagione - Cervello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Cervello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Cademario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Cervello - Cademario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Cademario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 Cademario - Forcora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Forcora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Forcora - Curio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Aranno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Forcora - Calangelo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Bioggio (Cimo)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Calangelo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Calangelo - S. Maria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Pozzi delle Gerre e pompaggio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Croglio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Gerre - Castelrotto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Castelrotto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Castelrotto-Pianca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Castelrotto - Pianca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Pianca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Bedigliora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Pianca-Bedeia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Pianca - Bedeia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Bedigliora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Bedigliora - Pianca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Bedeia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Bedeia - Gheggio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Captazione riale Frassino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Frassino-Rod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Impianto di potabilizzazione Rod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Rod-Bedigliora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Roncaccio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Miglieglia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51" marR="3251" marT="3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27019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Programma di gestione – manutenzione 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61156" y="4077531"/>
            <a:ext cx="5978769" cy="201593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rgbClr val="FF0000"/>
                </a:solidFill>
              </a:rPr>
              <a:t>Definizione compiti per quanto riguarda la manutenzione ed i controlli per ogni singola infrastruttura CAIM</a:t>
            </a:r>
          </a:p>
          <a:p>
            <a:pPr algn="ctr"/>
            <a:r>
              <a:rPr lang="it-IT" sz="2500" dirty="0" smtClean="0">
                <a:solidFill>
                  <a:srgbClr val="FF0000"/>
                </a:solidFill>
              </a:rPr>
              <a:t>Programmazione sopralluoghi con AIL e responsabili acquedotti Comunali </a:t>
            </a:r>
            <a:endParaRPr lang="it-CH" sz="2500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7234" y="379708"/>
            <a:ext cx="3905573" cy="186754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12902"/>
              </p:ext>
            </p:extLst>
          </p:nvPr>
        </p:nvGraphicFramePr>
        <p:xfrm>
          <a:off x="154986" y="387992"/>
          <a:ext cx="8229595" cy="3664739"/>
        </p:xfrm>
        <a:graphic>
          <a:graphicData uri="http://schemas.openxmlformats.org/drawingml/2006/table">
            <a:tbl>
              <a:tblPr/>
              <a:tblGrid>
                <a:gridCol w="1908001"/>
                <a:gridCol w="846810"/>
                <a:gridCol w="375169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300135"/>
                <a:gridCol w="297455"/>
              </a:tblGrid>
              <a:tr h="530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Infrastruttura Consortile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Comune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PROPRIETÀ CAIM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CH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Sorveglianza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it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Controlli ed ispezioni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</a:tr>
              <a:tr h="1366242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Gestione impianti </a:t>
                      </a:r>
                      <a:r>
                        <a:rPr lang="it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telegestiti</a:t>
                      </a:r>
                      <a:endParaRPr lang="it-CH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Noleggio fibre ottiche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 intervento ed identificazione del problema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Letture contatori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di protezione: 2/anno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Captazioni sorgenti: 2/anno 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Captazioni fiume: 1/mese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Pozzi captazione: 2/mese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Stazioni trattamento: 1/settimana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Serbatoi: 1/mese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 con pompe: 2/mese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Stazioni pompaggio: 2/mese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Pompe: 2/anno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Quadri elettrici: 1/anno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Valvole riduzione: 1/anno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Perdite (</a:t>
                      </a:r>
                      <a:r>
                        <a:rPr lang="it-CH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lienhard</a:t>
                      </a:r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1/5 anni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Funzionamento CCP:_2/anno</a:t>
                      </a:r>
                    </a:p>
                  </a:txBody>
                  <a:tcPr marL="8037" marR="8037" marT="80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Lugano e pompaggio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Bioggio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Lugano-Selva 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Selva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Selva - Zotta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Selva - Zotta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Zotta</a:t>
                      </a: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Pompaggio Zotta - </a:t>
                      </a:r>
                      <a:r>
                        <a:rPr lang="it-CH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Prelongio</a:t>
                      </a:r>
                      <a:endParaRPr lang="it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Zotta - </a:t>
                      </a:r>
                      <a:r>
                        <a:rPr lang="it-CH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Prelongio</a:t>
                      </a:r>
                      <a:endParaRPr lang="it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Serbatoio </a:t>
                      </a:r>
                      <a:r>
                        <a:rPr lang="it-CH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Prelongio</a:t>
                      </a:r>
                      <a:endParaRPr lang="it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</a:t>
                      </a:r>
                      <a:r>
                        <a:rPr lang="it-CH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Prelongio</a:t>
                      </a:r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-Ai </a:t>
                      </a:r>
                      <a:r>
                        <a:rPr lang="it-CH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Pree</a:t>
                      </a:r>
                      <a:endParaRPr lang="it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Condotta Cervello-Ai </a:t>
                      </a:r>
                      <a:r>
                        <a:rPr lang="it-CH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Pree</a:t>
                      </a:r>
                      <a:endParaRPr lang="it-CH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267744" y="0"/>
            <a:ext cx="532859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Tabella dei costi standard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268"/>
            <a:ext cx="9144000" cy="57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313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CH" altLang="it-CH" dirty="0" smtClean="0"/>
              <a:t> Tabella Investimenti</a:t>
            </a:r>
            <a:br>
              <a:rPr lang="it-CH" altLang="it-CH" dirty="0" smtClean="0"/>
            </a:br>
            <a:r>
              <a:rPr lang="it-CH" altLang="it-CH" dirty="0" smtClean="0"/>
              <a:t>eseguiti</a:t>
            </a:r>
            <a:endParaRPr lang="it-IT" altLang="it-CH" dirty="0" smtClean="0"/>
          </a:p>
        </p:txBody>
      </p:sp>
      <p:sp>
        <p:nvSpPr>
          <p:cNvPr id="7171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4ED3A09-D3F5-4928-8E08-9FF091ACB1AB}" type="slidenum">
              <a:rPr lang="it-IT" altLang="it-CH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it-IT" altLang="it-CH" sz="1200" smtClean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700693"/>
              </p:ext>
            </p:extLst>
          </p:nvPr>
        </p:nvGraphicFramePr>
        <p:xfrm>
          <a:off x="683568" y="1772816"/>
          <a:ext cx="7496174" cy="4354511"/>
        </p:xfrm>
        <a:graphic>
          <a:graphicData uri="http://schemas.openxmlformats.org/drawingml/2006/table">
            <a:tbl>
              <a:tblPr/>
              <a:tblGrid>
                <a:gridCol w="864116"/>
                <a:gridCol w="1625492"/>
                <a:gridCol w="894847"/>
                <a:gridCol w="883442"/>
                <a:gridCol w="857226"/>
                <a:gridCol w="775151"/>
                <a:gridCol w="775151"/>
                <a:gridCol w="820749"/>
              </a:tblGrid>
              <a:tr h="1152918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No</a:t>
                      </a: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messaggio</a:t>
                      </a:r>
                      <a:endParaRPr lang="it-CH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Descrizione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Data </a:t>
                      </a:r>
                      <a:endParaRPr lang="it-CH" sz="10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concessione </a:t>
                      </a:r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credito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Ammontare </a:t>
                      </a:r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credito</a:t>
                      </a: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 </a:t>
                      </a:r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lordo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Uscite</a:t>
                      </a: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 </a:t>
                      </a:r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totali al </a:t>
                      </a:r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31.12.2017</a:t>
                      </a:r>
                      <a:endParaRPr lang="it-CH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Credito </a:t>
                      </a:r>
                      <a:endParaRPr lang="it-CH" sz="10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residuo</a:t>
                      </a:r>
                      <a:endParaRPr lang="it-CH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Fatturato </a:t>
                      </a:r>
                      <a:endParaRPr lang="it-CH" sz="10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ai </a:t>
                      </a:r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Comuni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Da fatturare </a:t>
                      </a:r>
                      <a:endParaRPr lang="it-CH" sz="10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ai </a:t>
                      </a:r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Comuni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77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baseline="0" smtClean="0">
                          <a:effectLst/>
                          <a:latin typeface="Verdana"/>
                        </a:rPr>
                        <a:t>3/2015</a:t>
                      </a:r>
                      <a:endParaRPr lang="it-CH" sz="1000" b="1" i="0" u="none" strike="noStrike" baseline="0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Sostituzione condotte </a:t>
                      </a:r>
                      <a:r>
                        <a:rPr lang="it-CH" sz="1000" b="1" i="0" u="none" strike="noStrike" dirty="0" err="1">
                          <a:effectLst/>
                          <a:latin typeface="Verdana"/>
                        </a:rPr>
                        <a:t>Cademario</a:t>
                      </a:r>
                      <a:endParaRPr lang="it-CH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31.08.2015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415'200,00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336’012,45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79’187,55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314'300,00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100'900,00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88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baseline="0" smtClean="0">
                          <a:effectLst/>
                          <a:latin typeface="Verdana"/>
                        </a:rPr>
                        <a:t>5/2015</a:t>
                      </a:r>
                      <a:endParaRPr lang="it-CH" sz="1000" b="1" i="0" u="none" strike="noStrike" baseline="0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Riscatto UV </a:t>
                      </a:r>
                      <a:endParaRPr lang="it-CH" sz="10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it-CH" sz="1000" b="1" i="0" u="none" strike="noStrike" dirty="0" smtClean="0">
                          <a:effectLst/>
                          <a:latin typeface="Verdana"/>
                        </a:rPr>
                        <a:t>Alto </a:t>
                      </a:r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Malcantone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16.12.2015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265'000,00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265’000,00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>
                          <a:effectLst/>
                          <a:latin typeface="Verdana"/>
                        </a:rPr>
                        <a:t>265'000,00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>
                          <a:effectLst/>
                          <a:latin typeface="Verdana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99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baseline="0" smtClean="0">
                          <a:effectLst/>
                          <a:latin typeface="Verdana"/>
                        </a:rPr>
                        <a:t>6/2015</a:t>
                      </a:r>
                      <a:endParaRPr lang="it-CH" sz="1000" b="1" i="0" u="none" strike="noStrike" baseline="0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Progettazione futuri investimenti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16.12.2015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145'000,00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164’500,00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-19’500,00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>
                          <a:effectLst/>
                          <a:latin typeface="Verdana"/>
                        </a:rPr>
                        <a:t>72'500,00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72'500,00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10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baseline="0" smtClean="0">
                          <a:effectLst/>
                          <a:latin typeface="Verdana"/>
                        </a:rPr>
                        <a:t>8/2016</a:t>
                      </a:r>
                      <a:endParaRPr lang="it-CH" sz="1000" b="1" i="0" u="none" strike="noStrike" baseline="0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dirty="0">
                          <a:effectLst/>
                          <a:latin typeface="Verdana"/>
                        </a:rPr>
                        <a:t>Progettazione risanamento sorgenti </a:t>
                      </a:r>
                      <a:r>
                        <a:rPr lang="it-CH" sz="1000" b="1" i="0" u="none" strike="noStrike" dirty="0" err="1">
                          <a:effectLst/>
                          <a:latin typeface="Verdana"/>
                        </a:rPr>
                        <a:t>Gradiccioli</a:t>
                      </a:r>
                      <a:endParaRPr lang="it-CH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12.04.2016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32'000,00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11’200,00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20’800,00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 </a:t>
                      </a:r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>
                          <a:effectLst/>
                          <a:latin typeface="Verdana"/>
                        </a:rPr>
                        <a:t>32'000,00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19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1" i="0" u="none" strike="noStrike" baseline="0" dirty="0" smtClean="0">
                          <a:effectLst/>
                          <a:latin typeface="Verdana"/>
                        </a:rPr>
                        <a:t>11/2017</a:t>
                      </a:r>
                      <a:endParaRPr lang="it-CH" sz="1000" b="1" i="0" u="none" strike="noStrike" baseline="0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 b="1" i="0" u="none" strike="noStrike" dirty="0" smtClean="0">
                          <a:effectLst/>
                          <a:latin typeface="+mn-lt"/>
                        </a:rPr>
                        <a:t>Progettazione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 b="1" i="0" u="none" strike="noStrike" dirty="0" smtClean="0">
                          <a:effectLst/>
                          <a:latin typeface="+mn-lt"/>
                        </a:rPr>
                        <a:t>Progetti Fase 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 b="1" i="0" u="none" strike="noStrike" dirty="0" smtClean="0">
                          <a:effectLst/>
                          <a:latin typeface="+mn-lt"/>
                        </a:rPr>
                        <a:t>Credito Quadro</a:t>
                      </a:r>
                    </a:p>
                    <a:p>
                      <a:pPr algn="ctr" fontAlgn="ctr"/>
                      <a:endParaRPr lang="it-CH" sz="10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endParaRPr lang="it-CH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31.05.2017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480’000,00</a:t>
                      </a:r>
                      <a:endParaRPr lang="it-CH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101’576.60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378’423.40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385’000,00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CH" sz="1000" b="0" i="0" u="none" strike="noStrike" dirty="0" smtClean="0">
                          <a:effectLst/>
                          <a:latin typeface="Verdana"/>
                        </a:rPr>
                        <a:t>95’000,00</a:t>
                      </a:r>
                      <a:endParaRPr lang="it-CH" sz="1000" b="0" i="0" u="none" strike="noStrike" dirty="0">
                        <a:effectLst/>
                        <a:latin typeface="Verdana"/>
                      </a:endParaRP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51712" cy="865187"/>
          </a:xfrm>
        </p:spPr>
        <p:txBody>
          <a:bodyPr>
            <a:normAutofit fontScale="90000"/>
          </a:bodyPr>
          <a:lstStyle/>
          <a:p>
            <a:r>
              <a:rPr lang="it-CH" altLang="it-CH" dirty="0" smtClean="0"/>
              <a:t>      </a:t>
            </a:r>
            <a:br>
              <a:rPr lang="it-CH" altLang="it-CH" dirty="0" smtClean="0"/>
            </a:br>
            <a:r>
              <a:rPr lang="it-CH" altLang="it-CH" sz="3600" dirty="0" smtClean="0"/>
              <a:t>Tabella riassuntiva progetti</a:t>
            </a:r>
            <a:br>
              <a:rPr lang="it-CH" altLang="it-CH" sz="3600" dirty="0" smtClean="0"/>
            </a:br>
            <a:r>
              <a:rPr lang="it-CH" altLang="it-CH" sz="3600" dirty="0" smtClean="0"/>
              <a:t>domanda di costruzione in corso</a:t>
            </a:r>
            <a:br>
              <a:rPr lang="it-CH" altLang="it-CH" sz="3600" dirty="0" smtClean="0"/>
            </a:br>
            <a:r>
              <a:rPr lang="it-CH" altLang="it-CH" dirty="0" smtClean="0"/>
              <a:t> 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99622"/>
              </p:ext>
            </p:extLst>
          </p:nvPr>
        </p:nvGraphicFramePr>
        <p:xfrm>
          <a:off x="467544" y="1268760"/>
          <a:ext cx="8064500" cy="524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40"/>
                <a:gridCol w="2550916"/>
                <a:gridCol w="1141964"/>
                <a:gridCol w="1203424"/>
                <a:gridCol w="2520156"/>
              </a:tblGrid>
              <a:tr h="41341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300" dirty="0">
                          <a:effectLst/>
                        </a:rPr>
                        <a:t>CAI-MALCANTONE</a:t>
                      </a:r>
                      <a:endParaRPr lang="it-CH" sz="1100" dirty="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</a:tr>
              <a:tr h="2031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300" dirty="0">
                          <a:effectLst/>
                        </a:rPr>
                        <a:t>RIASSUNTO INTERVENTI DI PRIORITÀ 1 - ANNO 2018 </a:t>
                      </a:r>
                      <a:endParaRPr lang="it-CH" sz="1100" dirty="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</a:tr>
              <a:tr h="156267">
                <a:tc gridSpan="5">
                  <a:txBody>
                    <a:bodyPr/>
                    <a:lstStyle/>
                    <a:p>
                      <a:endParaRPr lang="it-CH" sz="1000">
                        <a:effectLst/>
                        <a:latin typeface="Times New Roman"/>
                      </a:endParaRPr>
                    </a:p>
                  </a:txBody>
                  <a:tcPr marL="42251" marR="42251" marT="0" marB="0" anchor="ctr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</a:tr>
              <a:tr h="117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n°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1100" dirty="0">
                          <a:effectLst/>
                        </a:rPr>
                        <a:t>INTERVENTO</a:t>
                      </a:r>
                      <a:endParaRPr lang="it-CH" sz="1100" dirty="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PROGETTO DEFINITIVO </a:t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/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> </a:t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> 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ACQUISIZIONI  </a:t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> </a:t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> </a:t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> 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INVESTIMENTI PROGETTO DEFINITIVO + ACQUISIZIONI</a:t>
                      </a:r>
                      <a:br>
                        <a:rPr lang="it-CH" sz="1100">
                          <a:effectLst/>
                        </a:rPr>
                      </a:br>
                      <a:r>
                        <a:rPr lang="it-CH" sz="1100">
                          <a:effectLst/>
                        </a:rPr>
                        <a:t>(CHF)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4219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1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INTERVENTO 1 FASE 1 - SISTEMAZIONE SORGENTI TOSSIGHERA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561.400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561.400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421922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INTERVENTO 1 FASE 2 - SISTEMAZIONE SORGENTI MATTARONE E SGASATORI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 dirty="0">
                          <a:effectLst/>
                        </a:rPr>
                        <a:t>863.100</a:t>
                      </a:r>
                      <a:endParaRPr lang="it-CH" sz="1100" dirty="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863.100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481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2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INTERVENTO 2 - POMPAGGIO BOSCO LUGANESE-MONTE CERVELLO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2.996.000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1.027.100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 dirty="0">
                          <a:effectLst/>
                        </a:rPr>
                        <a:t>4.023.100</a:t>
                      </a:r>
                      <a:endParaRPr lang="it-CH" sz="1100" dirty="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601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3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INTERVENTO 3 - COLLEGAMENTO CON PONTE TRESA , DISMISSIONE CAPTAZIONE RÖD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662.040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74.600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736.640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361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4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INTERVENTO 4 - COLLEGAMENTO BRENO-MIGLIEGLIA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1.500.163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234.000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1.734.163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722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5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900">
                          <a:effectLst/>
                        </a:rPr>
                        <a:t>INTERVENTO 5 - ELIMINAZIONE CAMERE DI RIPARTIZIONE PIANTAGIONE, LÖT, CADEMARIO, FORCORA, CALANGELO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1.096.000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403.725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1.499.725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  <a:tr h="2871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TOTALE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7.678.703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>
                          <a:effectLst/>
                        </a:rPr>
                        <a:t>1.739.425</a:t>
                      </a:r>
                      <a:endParaRPr lang="it-CH" sz="110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CH" sz="1100" dirty="0">
                          <a:effectLst/>
                        </a:rPr>
                        <a:t>9.418.128</a:t>
                      </a:r>
                      <a:endParaRPr lang="it-CH" sz="1100" dirty="0">
                        <a:effectLst/>
                        <a:latin typeface="Estrangelo Edessa"/>
                        <a:ea typeface="Times New Roman"/>
                        <a:cs typeface="Times New Roman"/>
                      </a:endParaRPr>
                    </a:p>
                  </a:txBody>
                  <a:tcPr marL="42251" marR="42251" marT="0" marB="0" anchor="ctr"/>
                </a:tc>
              </a:tr>
            </a:tbl>
          </a:graphicData>
        </a:graphic>
      </p:graphicFrame>
      <p:sp>
        <p:nvSpPr>
          <p:cNvPr id="10303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CH" sz="1200" smtClean="0"/>
              <a:t> </a:t>
            </a:r>
          </a:p>
        </p:txBody>
      </p:sp>
      <p:sp>
        <p:nvSpPr>
          <p:cNvPr id="1030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16688" y="623728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7EF5E6-30A1-4B92-89AF-37A6B7204604}" type="slidenum">
              <a:rPr lang="it-IT" altLang="it-CH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it-IT" altLang="it-CH" sz="1200" smtClean="0"/>
          </a:p>
        </p:txBody>
      </p:sp>
    </p:spTree>
    <p:extLst>
      <p:ext uri="{BB962C8B-B14F-4D97-AF65-F5344CB8AC3E}">
        <p14:creationId xmlns:p14="http://schemas.microsoft.com/office/powerpoint/2010/main" val="214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03074"/>
              </p:ext>
            </p:extLst>
          </p:nvPr>
        </p:nvGraphicFramePr>
        <p:xfrm>
          <a:off x="35497" y="836728"/>
          <a:ext cx="9000998" cy="5688610"/>
        </p:xfrm>
        <a:graphic>
          <a:graphicData uri="http://schemas.openxmlformats.org/drawingml/2006/table">
            <a:tbl>
              <a:tblPr/>
              <a:tblGrid>
                <a:gridCol w="953528"/>
                <a:gridCol w="970686"/>
                <a:gridCol w="404905"/>
                <a:gridCol w="596510"/>
                <a:gridCol w="596510"/>
                <a:gridCol w="596510"/>
                <a:gridCol w="607356"/>
                <a:gridCol w="596510"/>
                <a:gridCol w="596510"/>
                <a:gridCol w="596510"/>
                <a:gridCol w="137379"/>
                <a:gridCol w="477209"/>
                <a:gridCol w="428404"/>
                <a:gridCol w="477209"/>
                <a:gridCol w="558550"/>
                <a:gridCol w="406712"/>
              </a:tblGrid>
              <a:tr h="158164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INVESTIMENTO TOTALE 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it-CH" sz="7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Lordo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9’418’128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Sussidi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2’275’420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Netto - CHF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7’142’708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0">
                <a:tc>
                  <a:txBody>
                    <a:bodyPr/>
                    <a:lstStyle/>
                    <a:p>
                      <a:pPr algn="l" fontAlgn="b"/>
                      <a:r>
                        <a:rPr lang="it-CH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Progetto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acquisizione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costo totale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2021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2022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Sistemazione sorgenti - fase 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561’400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56’140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505’260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Sistemazione sorgenti - fase 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863’100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86’310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776’790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Pompaggio Bosco Luganese - Cervello - fase 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1’027’100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4’023’100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3’038’650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Pompaggio Bosco Luganese - Cervello - fase 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984’450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Collegamento Ponte Tresa- Croglio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3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74’600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736’640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220’992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515’648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Collegamento Breno - Miglieglia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234’000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1’734’163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1’040’498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693’665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Eliminazione camere ripartizione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no. 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403’725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1’499’725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1’153’588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346’138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81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747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TOTALI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1’739’425</a:t>
                      </a:r>
                    </a:p>
                  </a:txBody>
                  <a:tcPr marL="4925" marR="4925" marT="4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9’418’128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142’450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4’805’400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4’124’141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346’138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CH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PARTECIPAZIONE COMUNI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663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TOTALE </a:t>
                      </a:r>
                      <a:b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LORDO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SUSSIDIO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TOTALE </a:t>
                      </a:r>
                      <a:b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NETTO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ACQUISIZIONI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  <a:b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14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Comuni Consorziati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Chiave riparto - 01.01.2019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Agno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39.77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56’648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1’910’971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1’640’054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137’649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3’745’322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904’870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2’840’452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Alto Malcantone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7.67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10’928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368’659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316’395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26’555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722’538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174’565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547’973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Aranno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2.29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3’265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110’131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94’518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7’933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215’847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52’149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163’699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158’225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5’474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Bedigliora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3.31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4’712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158’942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136’409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11’449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311’512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75’261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236’250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Bioggio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19.30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27’487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927’261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795’804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66’791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1’817’344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439’070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1’378’274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1’272’600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105’674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Cademario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4.59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6’535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220’436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189’185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15’878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432’033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104’379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327’654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Croglio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5.53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7’871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265’512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227’870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19’125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520’378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125’723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394’655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74’600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320’055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Curio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2.91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4’149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139’969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120’125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10’082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274’325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66’277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208’048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Miglieglia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1.88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2’683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90’524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77’691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6’521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177’419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42’864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134’554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234’000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-99’446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747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Neggio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1.81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2’577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86’949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74’622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6’263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170’412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41’172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129’240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Novaggio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7.02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9’994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337’142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289’346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24’285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660’767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159’641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501’126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14"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Vernate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3.93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5’600</a:t>
                      </a: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188’903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162’122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13’607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370’232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89’448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280’784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93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sussidio attuale % </a:t>
                      </a:r>
                      <a:b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ponderazione </a:t>
                      </a:r>
                      <a:b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AE -  IFF 2017-2018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24.16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TOTALI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142’450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4’805’400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4’124’141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346’138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9’418’128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2’275’420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7’142’708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1’739’425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979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*) AE al 2030  previsioni USTAT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pagare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3830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ricevere</a:t>
                      </a: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1665"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5" marR="4925" marT="49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0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5127"/>
              </p:ext>
            </p:extLst>
          </p:nvPr>
        </p:nvGraphicFramePr>
        <p:xfrm>
          <a:off x="-774848" y="498424"/>
          <a:ext cx="10657184" cy="552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AutoCAD Drawing" r:id="rId4" imgW="18288000" imgH="9477360" progId="AutoCAD.Drawing.20">
                  <p:embed/>
                </p:oleObj>
              </mc:Choice>
              <mc:Fallback>
                <p:oleObj name="AutoCAD Drawing" r:id="rId4" imgW="18288000" imgH="9477360" progId="AutoCAD.Drawing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74848" y="498424"/>
                        <a:ext cx="10657184" cy="5522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483768" y="0"/>
            <a:ext cx="4139952" cy="36933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Schema idraulico generale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4716016" y="4221088"/>
            <a:ext cx="2207568" cy="1706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237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90524"/>
              </p:ext>
            </p:extLst>
          </p:nvPr>
        </p:nvGraphicFramePr>
        <p:xfrm>
          <a:off x="-17246424" y="-11260632"/>
          <a:ext cx="36402963" cy="188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utoCAD Drawing" r:id="rId3" imgW="18288000" imgH="9477360" progId="AutoCAD.Drawing.20">
                  <p:embed/>
                </p:oleObj>
              </mc:Choice>
              <mc:Fallback>
                <p:oleObj name="AutoCAD Drawing" r:id="rId3" imgW="18288000" imgH="9477360" progId="AutoCAD.Drawing.20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246424" y="-11260632"/>
                        <a:ext cx="36402963" cy="188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899592" y="166328"/>
            <a:ext cx="8064896" cy="65253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094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1168" r="868"/>
          <a:stretch/>
        </p:blipFill>
        <p:spPr>
          <a:xfrm>
            <a:off x="0" y="-17417"/>
            <a:ext cx="9136251" cy="6038705"/>
          </a:xfrm>
          <a:prstGeom prst="rect">
            <a:avLst/>
          </a:prstGeom>
        </p:spPr>
      </p:pic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6048375" y="2401573"/>
            <a:ext cx="1081087" cy="7191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CH"/>
          </a:p>
        </p:txBody>
      </p:sp>
      <p:sp>
        <p:nvSpPr>
          <p:cNvPr id="12" name="CasellaDiTesto 11"/>
          <p:cNvSpPr txBox="1"/>
          <p:nvPr/>
        </p:nvSpPr>
        <p:spPr>
          <a:xfrm>
            <a:off x="2483768" y="0"/>
            <a:ext cx="413995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Planimetria generale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7344816" y="2193016"/>
            <a:ext cx="936104" cy="792088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966173" y="1223649"/>
            <a:ext cx="1584176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1)Sorgenti </a:t>
            </a:r>
            <a:r>
              <a:rPr lang="it-IT" dirty="0" err="1" smtClean="0">
                <a:solidFill>
                  <a:srgbClr val="0000FF"/>
                </a:solidFill>
              </a:rPr>
              <a:t>Gradiccioli</a:t>
            </a:r>
            <a:r>
              <a:rPr lang="it-IT" dirty="0" smtClean="0">
                <a:solidFill>
                  <a:srgbClr val="0000FF"/>
                </a:solidFill>
              </a:rPr>
              <a:t>  </a:t>
            </a:r>
            <a:endParaRPr lang="it-CH" dirty="0">
              <a:solidFill>
                <a:srgbClr val="0000FF"/>
              </a:solidFill>
            </a:endParaRPr>
          </a:p>
        </p:txBody>
      </p:sp>
      <p:sp>
        <p:nvSpPr>
          <p:cNvPr id="15" name="Figura a mano libera 14"/>
          <p:cNvSpPr/>
          <p:nvPr/>
        </p:nvSpPr>
        <p:spPr bwMode="auto">
          <a:xfrm>
            <a:off x="6600598" y="3015481"/>
            <a:ext cx="1184931" cy="865415"/>
          </a:xfrm>
          <a:custGeom>
            <a:avLst/>
            <a:gdLst>
              <a:gd name="connsiteX0" fmla="*/ 1183821 w 1184931"/>
              <a:gd name="connsiteY0" fmla="*/ 0 h 865415"/>
              <a:gd name="connsiteX1" fmla="*/ 1126671 w 1184931"/>
              <a:gd name="connsiteY1" fmla="*/ 155122 h 865415"/>
              <a:gd name="connsiteX2" fmla="*/ 808264 w 1184931"/>
              <a:gd name="connsiteY2" fmla="*/ 408215 h 865415"/>
              <a:gd name="connsiteX3" fmla="*/ 375557 w 1184931"/>
              <a:gd name="connsiteY3" fmla="*/ 595993 h 865415"/>
              <a:gd name="connsiteX4" fmla="*/ 0 w 1184931"/>
              <a:gd name="connsiteY4" fmla="*/ 865415 h 86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31" h="865415">
                <a:moveTo>
                  <a:pt x="1183821" y="0"/>
                </a:moveTo>
                <a:cubicBezTo>
                  <a:pt x="1186542" y="43543"/>
                  <a:pt x="1189264" y="87086"/>
                  <a:pt x="1126671" y="155122"/>
                </a:cubicBezTo>
                <a:cubicBezTo>
                  <a:pt x="1064078" y="223158"/>
                  <a:pt x="933450" y="334737"/>
                  <a:pt x="808264" y="408215"/>
                </a:cubicBezTo>
                <a:cubicBezTo>
                  <a:pt x="683078" y="481693"/>
                  <a:pt x="510268" y="519793"/>
                  <a:pt x="375557" y="595993"/>
                </a:cubicBezTo>
                <a:cubicBezTo>
                  <a:pt x="240846" y="672193"/>
                  <a:pt x="120423" y="768804"/>
                  <a:pt x="0" y="865415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5449433" y="2740797"/>
            <a:ext cx="1143000" cy="1115606"/>
          </a:xfrm>
          <a:custGeom>
            <a:avLst/>
            <a:gdLst>
              <a:gd name="connsiteX0" fmla="*/ 1143000 w 1143000"/>
              <a:gd name="connsiteY0" fmla="*/ 1115606 h 1115606"/>
              <a:gd name="connsiteX1" fmla="*/ 938893 w 1143000"/>
              <a:gd name="connsiteY1" fmla="*/ 878842 h 1115606"/>
              <a:gd name="connsiteX2" fmla="*/ 881743 w 1143000"/>
              <a:gd name="connsiteY2" fmla="*/ 699227 h 1115606"/>
              <a:gd name="connsiteX3" fmla="*/ 808265 w 1143000"/>
              <a:gd name="connsiteY3" fmla="*/ 495120 h 1115606"/>
              <a:gd name="connsiteX4" fmla="*/ 604158 w 1143000"/>
              <a:gd name="connsiteY4" fmla="*/ 356327 h 1115606"/>
              <a:gd name="connsiteX5" fmla="*/ 481693 w 1143000"/>
              <a:gd name="connsiteY5" fmla="*/ 242027 h 1115606"/>
              <a:gd name="connsiteX6" fmla="*/ 391886 w 1143000"/>
              <a:gd name="connsiteY6" fmla="*/ 119563 h 1115606"/>
              <a:gd name="connsiteX7" fmla="*/ 293915 w 1143000"/>
              <a:gd name="connsiteY7" fmla="*/ 5263 h 1115606"/>
              <a:gd name="connsiteX8" fmla="*/ 0 w 1143000"/>
              <a:gd name="connsiteY8" fmla="*/ 29756 h 111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0" h="1115606">
                <a:moveTo>
                  <a:pt x="1143000" y="1115606"/>
                </a:moveTo>
                <a:cubicBezTo>
                  <a:pt x="1062718" y="1031922"/>
                  <a:pt x="982436" y="948238"/>
                  <a:pt x="938893" y="878842"/>
                </a:cubicBezTo>
                <a:cubicBezTo>
                  <a:pt x="895350" y="809446"/>
                  <a:pt x="903514" y="763181"/>
                  <a:pt x="881743" y="699227"/>
                </a:cubicBezTo>
                <a:cubicBezTo>
                  <a:pt x="859972" y="635273"/>
                  <a:pt x="854529" y="552270"/>
                  <a:pt x="808265" y="495120"/>
                </a:cubicBezTo>
                <a:cubicBezTo>
                  <a:pt x="762001" y="437970"/>
                  <a:pt x="658587" y="398509"/>
                  <a:pt x="604158" y="356327"/>
                </a:cubicBezTo>
                <a:cubicBezTo>
                  <a:pt x="549729" y="314145"/>
                  <a:pt x="517072" y="281488"/>
                  <a:pt x="481693" y="242027"/>
                </a:cubicBezTo>
                <a:cubicBezTo>
                  <a:pt x="446314" y="202566"/>
                  <a:pt x="423182" y="159024"/>
                  <a:pt x="391886" y="119563"/>
                </a:cubicBezTo>
                <a:cubicBezTo>
                  <a:pt x="360590" y="80102"/>
                  <a:pt x="359229" y="20231"/>
                  <a:pt x="293915" y="5263"/>
                </a:cubicBezTo>
                <a:cubicBezTo>
                  <a:pt x="228601" y="-9705"/>
                  <a:pt x="114300" y="10025"/>
                  <a:pt x="0" y="29756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Figura a mano libera 16"/>
          <p:cNvSpPr/>
          <p:nvPr/>
        </p:nvSpPr>
        <p:spPr bwMode="auto">
          <a:xfrm>
            <a:off x="4959576" y="3897224"/>
            <a:ext cx="1641022" cy="493078"/>
          </a:xfrm>
          <a:custGeom>
            <a:avLst/>
            <a:gdLst>
              <a:gd name="connsiteX0" fmla="*/ 1641022 w 1641022"/>
              <a:gd name="connsiteY0" fmla="*/ 0 h 493078"/>
              <a:gd name="connsiteX1" fmla="*/ 1428750 w 1641022"/>
              <a:gd name="connsiteY1" fmla="*/ 138793 h 493078"/>
              <a:gd name="connsiteX2" fmla="*/ 1273629 w 1641022"/>
              <a:gd name="connsiteY2" fmla="*/ 391886 h 493078"/>
              <a:gd name="connsiteX3" fmla="*/ 1175657 w 1641022"/>
              <a:gd name="connsiteY3" fmla="*/ 489857 h 493078"/>
              <a:gd name="connsiteX4" fmla="*/ 840922 w 1641022"/>
              <a:gd name="connsiteY4" fmla="*/ 465365 h 493078"/>
              <a:gd name="connsiteX5" fmla="*/ 538843 w 1641022"/>
              <a:gd name="connsiteY5" fmla="*/ 424543 h 493078"/>
              <a:gd name="connsiteX6" fmla="*/ 367393 w 1641022"/>
              <a:gd name="connsiteY6" fmla="*/ 334736 h 493078"/>
              <a:gd name="connsiteX7" fmla="*/ 0 w 1641022"/>
              <a:gd name="connsiteY7" fmla="*/ 155122 h 4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1022" h="493078">
                <a:moveTo>
                  <a:pt x="1641022" y="0"/>
                </a:moveTo>
                <a:cubicBezTo>
                  <a:pt x="1565502" y="36739"/>
                  <a:pt x="1489982" y="73479"/>
                  <a:pt x="1428750" y="138793"/>
                </a:cubicBezTo>
                <a:cubicBezTo>
                  <a:pt x="1367518" y="204107"/>
                  <a:pt x="1315811" y="333375"/>
                  <a:pt x="1273629" y="391886"/>
                </a:cubicBezTo>
                <a:cubicBezTo>
                  <a:pt x="1231447" y="450397"/>
                  <a:pt x="1247775" y="477611"/>
                  <a:pt x="1175657" y="489857"/>
                </a:cubicBezTo>
                <a:cubicBezTo>
                  <a:pt x="1103539" y="502104"/>
                  <a:pt x="947058" y="476251"/>
                  <a:pt x="840922" y="465365"/>
                </a:cubicBezTo>
                <a:cubicBezTo>
                  <a:pt x="734786" y="454479"/>
                  <a:pt x="617764" y="446314"/>
                  <a:pt x="538843" y="424543"/>
                </a:cubicBezTo>
                <a:cubicBezTo>
                  <a:pt x="459922" y="402772"/>
                  <a:pt x="457200" y="379639"/>
                  <a:pt x="367393" y="334736"/>
                </a:cubicBezTo>
                <a:cubicBezTo>
                  <a:pt x="277586" y="289833"/>
                  <a:pt x="138793" y="222477"/>
                  <a:pt x="0" y="155122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Figura a mano libera 17"/>
          <p:cNvSpPr/>
          <p:nvPr/>
        </p:nvSpPr>
        <p:spPr bwMode="auto">
          <a:xfrm>
            <a:off x="4951412" y="4085003"/>
            <a:ext cx="24493" cy="693964"/>
          </a:xfrm>
          <a:custGeom>
            <a:avLst/>
            <a:gdLst>
              <a:gd name="connsiteX0" fmla="*/ 0 w 24493"/>
              <a:gd name="connsiteY0" fmla="*/ 0 h 693964"/>
              <a:gd name="connsiteX1" fmla="*/ 24493 w 24493"/>
              <a:gd name="connsiteY1" fmla="*/ 693964 h 6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93" h="693964">
                <a:moveTo>
                  <a:pt x="0" y="0"/>
                </a:moveTo>
                <a:lnTo>
                  <a:pt x="24493" y="693964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Figura a mano libera 18"/>
          <p:cNvSpPr/>
          <p:nvPr/>
        </p:nvSpPr>
        <p:spPr bwMode="auto">
          <a:xfrm>
            <a:off x="3783919" y="3464517"/>
            <a:ext cx="1175657" cy="687536"/>
          </a:xfrm>
          <a:custGeom>
            <a:avLst/>
            <a:gdLst>
              <a:gd name="connsiteX0" fmla="*/ 1175657 w 1175657"/>
              <a:gd name="connsiteY0" fmla="*/ 612322 h 687536"/>
              <a:gd name="connsiteX1" fmla="*/ 1036864 w 1175657"/>
              <a:gd name="connsiteY1" fmla="*/ 685800 h 687536"/>
              <a:gd name="connsiteX2" fmla="*/ 759279 w 1175657"/>
              <a:gd name="connsiteY2" fmla="*/ 547007 h 687536"/>
              <a:gd name="connsiteX3" fmla="*/ 506186 w 1175657"/>
              <a:gd name="connsiteY3" fmla="*/ 342900 h 687536"/>
              <a:gd name="connsiteX4" fmla="*/ 465364 w 1175657"/>
              <a:gd name="connsiteY4" fmla="*/ 163286 h 687536"/>
              <a:gd name="connsiteX5" fmla="*/ 236764 w 1175657"/>
              <a:gd name="connsiteY5" fmla="*/ 122464 h 687536"/>
              <a:gd name="connsiteX6" fmla="*/ 0 w 1175657"/>
              <a:gd name="connsiteY6" fmla="*/ 0 h 68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657" h="687536">
                <a:moveTo>
                  <a:pt x="1175657" y="612322"/>
                </a:moveTo>
                <a:cubicBezTo>
                  <a:pt x="1140958" y="654504"/>
                  <a:pt x="1106260" y="696686"/>
                  <a:pt x="1036864" y="685800"/>
                </a:cubicBezTo>
                <a:cubicBezTo>
                  <a:pt x="967468" y="674914"/>
                  <a:pt x="847725" y="604157"/>
                  <a:pt x="759279" y="547007"/>
                </a:cubicBezTo>
                <a:cubicBezTo>
                  <a:pt x="670833" y="489857"/>
                  <a:pt x="555172" y="406853"/>
                  <a:pt x="506186" y="342900"/>
                </a:cubicBezTo>
                <a:cubicBezTo>
                  <a:pt x="457200" y="278947"/>
                  <a:pt x="510268" y="200025"/>
                  <a:pt x="465364" y="163286"/>
                </a:cubicBezTo>
                <a:cubicBezTo>
                  <a:pt x="420460" y="126547"/>
                  <a:pt x="314325" y="149678"/>
                  <a:pt x="236764" y="122464"/>
                </a:cubicBezTo>
                <a:cubicBezTo>
                  <a:pt x="159203" y="95250"/>
                  <a:pt x="79601" y="47625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igura a mano libera 19"/>
          <p:cNvSpPr/>
          <p:nvPr/>
        </p:nvSpPr>
        <p:spPr bwMode="auto">
          <a:xfrm>
            <a:off x="2858409" y="2242952"/>
            <a:ext cx="944672" cy="1205237"/>
          </a:xfrm>
          <a:custGeom>
            <a:avLst/>
            <a:gdLst>
              <a:gd name="connsiteX0" fmla="*/ 933674 w 944672"/>
              <a:gd name="connsiteY0" fmla="*/ 1205237 h 1205237"/>
              <a:gd name="connsiteX1" fmla="*/ 933674 w 944672"/>
              <a:gd name="connsiteY1" fmla="*/ 797022 h 1205237"/>
              <a:gd name="connsiteX2" fmla="*/ 819374 w 944672"/>
              <a:gd name="connsiteY2" fmla="*/ 486779 h 1205237"/>
              <a:gd name="connsiteX3" fmla="*/ 721403 w 944672"/>
              <a:gd name="connsiteY3" fmla="*/ 217358 h 1205237"/>
              <a:gd name="connsiteX4" fmla="*/ 419324 w 944672"/>
              <a:gd name="connsiteY4" fmla="*/ 5087 h 1205237"/>
              <a:gd name="connsiteX5" fmla="*/ 51932 w 944672"/>
              <a:gd name="connsiteY5" fmla="*/ 78565 h 1205237"/>
              <a:gd name="connsiteX6" fmla="*/ 11110 w 944672"/>
              <a:gd name="connsiteY6" fmla="*/ 217358 h 120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672" h="1205237">
                <a:moveTo>
                  <a:pt x="933674" y="1205237"/>
                </a:moveTo>
                <a:cubicBezTo>
                  <a:pt x="943199" y="1061001"/>
                  <a:pt x="952724" y="916765"/>
                  <a:pt x="933674" y="797022"/>
                </a:cubicBezTo>
                <a:cubicBezTo>
                  <a:pt x="914624" y="677279"/>
                  <a:pt x="854753" y="583390"/>
                  <a:pt x="819374" y="486779"/>
                </a:cubicBezTo>
                <a:cubicBezTo>
                  <a:pt x="783995" y="390168"/>
                  <a:pt x="788078" y="297640"/>
                  <a:pt x="721403" y="217358"/>
                </a:cubicBezTo>
                <a:cubicBezTo>
                  <a:pt x="654728" y="137076"/>
                  <a:pt x="530902" y="28219"/>
                  <a:pt x="419324" y="5087"/>
                </a:cubicBezTo>
                <a:cubicBezTo>
                  <a:pt x="307746" y="-18045"/>
                  <a:pt x="119968" y="43186"/>
                  <a:pt x="51932" y="78565"/>
                </a:cubicBezTo>
                <a:cubicBezTo>
                  <a:pt x="-16104" y="113943"/>
                  <a:pt x="-2497" y="165650"/>
                  <a:pt x="11110" y="217358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Figura a mano libera 20"/>
          <p:cNvSpPr/>
          <p:nvPr/>
        </p:nvSpPr>
        <p:spPr bwMode="auto">
          <a:xfrm>
            <a:off x="2281691" y="3489010"/>
            <a:ext cx="1502228" cy="266144"/>
          </a:xfrm>
          <a:custGeom>
            <a:avLst/>
            <a:gdLst>
              <a:gd name="connsiteX0" fmla="*/ 1502228 w 1502228"/>
              <a:gd name="connsiteY0" fmla="*/ 0 h 266144"/>
              <a:gd name="connsiteX1" fmla="*/ 1143000 w 1502228"/>
              <a:gd name="connsiteY1" fmla="*/ 261257 h 266144"/>
              <a:gd name="connsiteX2" fmla="*/ 677635 w 1502228"/>
              <a:gd name="connsiteY2" fmla="*/ 163286 h 266144"/>
              <a:gd name="connsiteX3" fmla="*/ 285750 w 1502228"/>
              <a:gd name="connsiteY3" fmla="*/ 73479 h 266144"/>
              <a:gd name="connsiteX4" fmla="*/ 0 w 1502228"/>
              <a:gd name="connsiteY4" fmla="*/ 130629 h 26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228" h="266144">
                <a:moveTo>
                  <a:pt x="1502228" y="0"/>
                </a:moveTo>
                <a:cubicBezTo>
                  <a:pt x="1391330" y="117021"/>
                  <a:pt x="1280432" y="234043"/>
                  <a:pt x="1143000" y="261257"/>
                </a:cubicBezTo>
                <a:cubicBezTo>
                  <a:pt x="1005568" y="288471"/>
                  <a:pt x="820510" y="194582"/>
                  <a:pt x="677635" y="163286"/>
                </a:cubicBezTo>
                <a:cubicBezTo>
                  <a:pt x="534760" y="131990"/>
                  <a:pt x="398689" y="78922"/>
                  <a:pt x="285750" y="73479"/>
                </a:cubicBezTo>
                <a:cubicBezTo>
                  <a:pt x="172811" y="68036"/>
                  <a:pt x="86405" y="99332"/>
                  <a:pt x="0" y="130629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1152128" y="254980"/>
            <a:ext cx="432048" cy="386011"/>
          </a:xfrm>
          <a:prstGeom prst="ellipse">
            <a:avLst/>
          </a:prstGeom>
          <a:noFill/>
          <a:ln w="762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-108520" y="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C00FF"/>
                </a:solidFill>
              </a:rPr>
              <a:t>2)Pozzi     Gerre</a:t>
            </a:r>
            <a:endParaRPr lang="it-CH" dirty="0">
              <a:solidFill>
                <a:srgbClr val="CC00FF"/>
              </a:solidFill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1332656" y="640991"/>
            <a:ext cx="1054024" cy="616572"/>
          </a:xfrm>
          <a:custGeom>
            <a:avLst/>
            <a:gdLst>
              <a:gd name="connsiteX0" fmla="*/ 50488 w 996972"/>
              <a:gd name="connsiteY0" fmla="*/ 0 h 585948"/>
              <a:gd name="connsiteX1" fmla="*/ 10383 w 996972"/>
              <a:gd name="connsiteY1" fmla="*/ 224590 h 585948"/>
              <a:gd name="connsiteX2" fmla="*/ 218930 w 996972"/>
              <a:gd name="connsiteY2" fmla="*/ 457200 h 585948"/>
              <a:gd name="connsiteX3" fmla="*/ 499667 w 996972"/>
              <a:gd name="connsiteY3" fmla="*/ 521369 h 585948"/>
              <a:gd name="connsiteX4" fmla="*/ 836551 w 996972"/>
              <a:gd name="connsiteY4" fmla="*/ 585537 h 585948"/>
              <a:gd name="connsiteX5" fmla="*/ 996972 w 996972"/>
              <a:gd name="connsiteY5" fmla="*/ 489284 h 5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972" h="585948">
                <a:moveTo>
                  <a:pt x="50488" y="0"/>
                </a:moveTo>
                <a:cubicBezTo>
                  <a:pt x="16398" y="74195"/>
                  <a:pt x="-17691" y="148390"/>
                  <a:pt x="10383" y="224590"/>
                </a:cubicBezTo>
                <a:cubicBezTo>
                  <a:pt x="38457" y="300790"/>
                  <a:pt x="137383" y="407737"/>
                  <a:pt x="218930" y="457200"/>
                </a:cubicBezTo>
                <a:cubicBezTo>
                  <a:pt x="300477" y="506663"/>
                  <a:pt x="396730" y="499980"/>
                  <a:pt x="499667" y="521369"/>
                </a:cubicBezTo>
                <a:cubicBezTo>
                  <a:pt x="602604" y="542758"/>
                  <a:pt x="753667" y="590884"/>
                  <a:pt x="836551" y="585537"/>
                </a:cubicBezTo>
                <a:cubicBezTo>
                  <a:pt x="919435" y="580190"/>
                  <a:pt x="958203" y="534737"/>
                  <a:pt x="996972" y="489284"/>
                </a:cubicBezTo>
              </a:path>
            </a:pathLst>
          </a:custGeom>
          <a:noFill/>
          <a:ln w="762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Figura a mano libera 24"/>
          <p:cNvSpPr/>
          <p:nvPr/>
        </p:nvSpPr>
        <p:spPr bwMode="auto">
          <a:xfrm>
            <a:off x="2434808" y="1144857"/>
            <a:ext cx="423602" cy="1328029"/>
          </a:xfrm>
          <a:custGeom>
            <a:avLst/>
            <a:gdLst>
              <a:gd name="connsiteX0" fmla="*/ 0 w 449179"/>
              <a:gd name="connsiteY0" fmla="*/ 0 h 1227221"/>
              <a:gd name="connsiteX1" fmla="*/ 192505 w 449179"/>
              <a:gd name="connsiteY1" fmla="*/ 272716 h 1227221"/>
              <a:gd name="connsiteX2" fmla="*/ 160421 w 449179"/>
              <a:gd name="connsiteY2" fmla="*/ 545432 h 1227221"/>
              <a:gd name="connsiteX3" fmla="*/ 304800 w 449179"/>
              <a:gd name="connsiteY3" fmla="*/ 762000 h 1227221"/>
              <a:gd name="connsiteX4" fmla="*/ 409073 w 449179"/>
              <a:gd name="connsiteY4" fmla="*/ 938464 h 1227221"/>
              <a:gd name="connsiteX5" fmla="*/ 449179 w 449179"/>
              <a:gd name="connsiteY5" fmla="*/ 1227221 h 122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79" h="1227221">
                <a:moveTo>
                  <a:pt x="0" y="0"/>
                </a:moveTo>
                <a:cubicBezTo>
                  <a:pt x="82884" y="90905"/>
                  <a:pt x="165768" y="181811"/>
                  <a:pt x="192505" y="272716"/>
                </a:cubicBezTo>
                <a:cubicBezTo>
                  <a:pt x="219242" y="363621"/>
                  <a:pt x="141705" y="463885"/>
                  <a:pt x="160421" y="545432"/>
                </a:cubicBezTo>
                <a:cubicBezTo>
                  <a:pt x="179137" y="626979"/>
                  <a:pt x="263358" y="696495"/>
                  <a:pt x="304800" y="762000"/>
                </a:cubicBezTo>
                <a:cubicBezTo>
                  <a:pt x="346242" y="827505"/>
                  <a:pt x="385010" y="860927"/>
                  <a:pt x="409073" y="938464"/>
                </a:cubicBezTo>
                <a:cubicBezTo>
                  <a:pt x="433136" y="1016001"/>
                  <a:pt x="441157" y="1121611"/>
                  <a:pt x="449179" y="1227221"/>
                </a:cubicBezTo>
              </a:path>
            </a:pathLst>
          </a:custGeom>
          <a:noFill/>
          <a:ln w="76200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4352928" y="838421"/>
            <a:ext cx="432048" cy="386011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821488" y="442953"/>
            <a:ext cx="129614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3)Riale Frassino</a:t>
            </a:r>
            <a:r>
              <a:rPr lang="it-CH" dirty="0" smtClean="0">
                <a:solidFill>
                  <a:srgbClr val="00B050"/>
                </a:solidFill>
              </a:rPr>
              <a:t>  </a:t>
            </a:r>
            <a:endParaRPr lang="it-IT" dirty="0" smtClean="0">
              <a:solidFill>
                <a:srgbClr val="00B050"/>
              </a:solidFill>
            </a:endParaRPr>
          </a:p>
        </p:txBody>
      </p:sp>
      <p:sp>
        <p:nvSpPr>
          <p:cNvPr id="28" name="Figura a mano libera 27"/>
          <p:cNvSpPr/>
          <p:nvPr/>
        </p:nvSpPr>
        <p:spPr bwMode="auto">
          <a:xfrm>
            <a:off x="2529648" y="1128529"/>
            <a:ext cx="423602" cy="1328029"/>
          </a:xfrm>
          <a:custGeom>
            <a:avLst/>
            <a:gdLst>
              <a:gd name="connsiteX0" fmla="*/ 0 w 449179"/>
              <a:gd name="connsiteY0" fmla="*/ 0 h 1227221"/>
              <a:gd name="connsiteX1" fmla="*/ 192505 w 449179"/>
              <a:gd name="connsiteY1" fmla="*/ 272716 h 1227221"/>
              <a:gd name="connsiteX2" fmla="*/ 160421 w 449179"/>
              <a:gd name="connsiteY2" fmla="*/ 545432 h 1227221"/>
              <a:gd name="connsiteX3" fmla="*/ 304800 w 449179"/>
              <a:gd name="connsiteY3" fmla="*/ 762000 h 1227221"/>
              <a:gd name="connsiteX4" fmla="*/ 409073 w 449179"/>
              <a:gd name="connsiteY4" fmla="*/ 938464 h 1227221"/>
              <a:gd name="connsiteX5" fmla="*/ 449179 w 449179"/>
              <a:gd name="connsiteY5" fmla="*/ 1227221 h 122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79" h="1227221">
                <a:moveTo>
                  <a:pt x="0" y="0"/>
                </a:moveTo>
                <a:cubicBezTo>
                  <a:pt x="82884" y="90905"/>
                  <a:pt x="165768" y="181811"/>
                  <a:pt x="192505" y="272716"/>
                </a:cubicBezTo>
                <a:cubicBezTo>
                  <a:pt x="219242" y="363621"/>
                  <a:pt x="141705" y="463885"/>
                  <a:pt x="160421" y="545432"/>
                </a:cubicBezTo>
                <a:cubicBezTo>
                  <a:pt x="179137" y="626979"/>
                  <a:pt x="263358" y="696495"/>
                  <a:pt x="304800" y="762000"/>
                </a:cubicBezTo>
                <a:cubicBezTo>
                  <a:pt x="346242" y="827505"/>
                  <a:pt x="385010" y="860927"/>
                  <a:pt x="409073" y="938464"/>
                </a:cubicBezTo>
                <a:cubicBezTo>
                  <a:pt x="433136" y="1016001"/>
                  <a:pt x="441157" y="1121611"/>
                  <a:pt x="449179" y="1227221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86182" y="5548930"/>
            <a:ext cx="2974893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Fonte esterna: AIL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3880544" y="4786415"/>
            <a:ext cx="1088915" cy="778042"/>
          </a:xfrm>
          <a:custGeom>
            <a:avLst/>
            <a:gdLst>
              <a:gd name="connsiteX0" fmla="*/ 407126 w 1088915"/>
              <a:gd name="connsiteY0" fmla="*/ 778042 h 778042"/>
              <a:gd name="connsiteX1" fmla="*/ 22115 w 1088915"/>
              <a:gd name="connsiteY1" fmla="*/ 641684 h 778042"/>
              <a:gd name="connsiteX2" fmla="*/ 62221 w 1088915"/>
              <a:gd name="connsiteY2" fmla="*/ 425116 h 778042"/>
              <a:gd name="connsiteX3" fmla="*/ 190557 w 1088915"/>
              <a:gd name="connsiteY3" fmla="*/ 280737 h 778042"/>
              <a:gd name="connsiteX4" fmla="*/ 310873 w 1088915"/>
              <a:gd name="connsiteY4" fmla="*/ 248653 h 778042"/>
              <a:gd name="connsiteX5" fmla="*/ 623694 w 1088915"/>
              <a:gd name="connsiteY5" fmla="*/ 304800 h 778042"/>
              <a:gd name="connsiteX6" fmla="*/ 776094 w 1088915"/>
              <a:gd name="connsiteY6" fmla="*/ 296779 h 778042"/>
              <a:gd name="connsiteX7" fmla="*/ 864326 w 1088915"/>
              <a:gd name="connsiteY7" fmla="*/ 216569 h 778042"/>
              <a:gd name="connsiteX8" fmla="*/ 992663 w 1088915"/>
              <a:gd name="connsiteY8" fmla="*/ 176463 h 778042"/>
              <a:gd name="connsiteX9" fmla="*/ 1088915 w 1088915"/>
              <a:gd name="connsiteY9" fmla="*/ 0 h 77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8915" h="778042">
                <a:moveTo>
                  <a:pt x="407126" y="778042"/>
                </a:moveTo>
                <a:cubicBezTo>
                  <a:pt x="243362" y="739273"/>
                  <a:pt x="79599" y="700505"/>
                  <a:pt x="22115" y="641684"/>
                </a:cubicBezTo>
                <a:cubicBezTo>
                  <a:pt x="-35369" y="582863"/>
                  <a:pt x="34147" y="485274"/>
                  <a:pt x="62221" y="425116"/>
                </a:cubicBezTo>
                <a:cubicBezTo>
                  <a:pt x="90295" y="364958"/>
                  <a:pt x="149115" y="310147"/>
                  <a:pt x="190557" y="280737"/>
                </a:cubicBezTo>
                <a:cubicBezTo>
                  <a:pt x="231999" y="251326"/>
                  <a:pt x="238684" y="244643"/>
                  <a:pt x="310873" y="248653"/>
                </a:cubicBezTo>
                <a:cubicBezTo>
                  <a:pt x="383062" y="252663"/>
                  <a:pt x="546157" y="296779"/>
                  <a:pt x="623694" y="304800"/>
                </a:cubicBezTo>
                <a:cubicBezTo>
                  <a:pt x="701231" y="312821"/>
                  <a:pt x="735989" y="311484"/>
                  <a:pt x="776094" y="296779"/>
                </a:cubicBezTo>
                <a:cubicBezTo>
                  <a:pt x="816199" y="282074"/>
                  <a:pt x="828231" y="236622"/>
                  <a:pt x="864326" y="216569"/>
                </a:cubicBezTo>
                <a:cubicBezTo>
                  <a:pt x="900421" y="196516"/>
                  <a:pt x="955232" y="212558"/>
                  <a:pt x="992663" y="176463"/>
                </a:cubicBezTo>
                <a:cubicBezTo>
                  <a:pt x="1030094" y="140368"/>
                  <a:pt x="1059504" y="70184"/>
                  <a:pt x="1088915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Figura a mano libera 30"/>
          <p:cNvSpPr/>
          <p:nvPr/>
        </p:nvSpPr>
        <p:spPr bwMode="auto">
          <a:xfrm>
            <a:off x="2130007" y="3679510"/>
            <a:ext cx="328863" cy="409074"/>
          </a:xfrm>
          <a:custGeom>
            <a:avLst/>
            <a:gdLst>
              <a:gd name="connsiteX0" fmla="*/ 328863 w 328863"/>
              <a:gd name="connsiteY0" fmla="*/ 409074 h 409074"/>
              <a:gd name="connsiteX1" fmla="*/ 0 w 328863"/>
              <a:gd name="connsiteY1" fmla="*/ 0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8863" h="409074">
                <a:moveTo>
                  <a:pt x="328863" y="409074"/>
                </a:moveTo>
                <a:lnTo>
                  <a:pt x="0" y="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Figura a mano libera 31"/>
          <p:cNvSpPr/>
          <p:nvPr/>
        </p:nvSpPr>
        <p:spPr bwMode="auto">
          <a:xfrm>
            <a:off x="1480301" y="3727636"/>
            <a:ext cx="962527" cy="401053"/>
          </a:xfrm>
          <a:custGeom>
            <a:avLst/>
            <a:gdLst>
              <a:gd name="connsiteX0" fmla="*/ 962527 w 962527"/>
              <a:gd name="connsiteY0" fmla="*/ 401053 h 401053"/>
              <a:gd name="connsiteX1" fmla="*/ 649706 w 962527"/>
              <a:gd name="connsiteY1" fmla="*/ 320842 h 401053"/>
              <a:gd name="connsiteX2" fmla="*/ 360948 w 962527"/>
              <a:gd name="connsiteY2" fmla="*/ 192506 h 401053"/>
              <a:gd name="connsiteX3" fmla="*/ 0 w 962527"/>
              <a:gd name="connsiteY3" fmla="*/ 0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527" h="401053">
                <a:moveTo>
                  <a:pt x="962527" y="401053"/>
                </a:moveTo>
                <a:cubicBezTo>
                  <a:pt x="856248" y="378326"/>
                  <a:pt x="749969" y="355600"/>
                  <a:pt x="649706" y="320842"/>
                </a:cubicBezTo>
                <a:cubicBezTo>
                  <a:pt x="549443" y="286084"/>
                  <a:pt x="469232" y="245980"/>
                  <a:pt x="360948" y="192506"/>
                </a:cubicBezTo>
                <a:cubicBezTo>
                  <a:pt x="252664" y="139032"/>
                  <a:pt x="126332" y="69516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2143265" y="4144731"/>
            <a:ext cx="315605" cy="1326165"/>
          </a:xfrm>
          <a:custGeom>
            <a:avLst/>
            <a:gdLst>
              <a:gd name="connsiteX0" fmla="*/ 10805 w 315605"/>
              <a:gd name="connsiteY0" fmla="*/ 1307432 h 1326165"/>
              <a:gd name="connsiteX1" fmla="*/ 10805 w 315605"/>
              <a:gd name="connsiteY1" fmla="*/ 1251284 h 1326165"/>
              <a:gd name="connsiteX2" fmla="*/ 123100 w 315605"/>
              <a:gd name="connsiteY2" fmla="*/ 705853 h 1326165"/>
              <a:gd name="connsiteX3" fmla="*/ 235394 w 315605"/>
              <a:gd name="connsiteY3" fmla="*/ 376990 h 1326165"/>
              <a:gd name="connsiteX4" fmla="*/ 315605 w 315605"/>
              <a:gd name="connsiteY4" fmla="*/ 0 h 13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05" h="1326165">
                <a:moveTo>
                  <a:pt x="10805" y="1307432"/>
                </a:moveTo>
                <a:cubicBezTo>
                  <a:pt x="1447" y="1329489"/>
                  <a:pt x="-7911" y="1351547"/>
                  <a:pt x="10805" y="1251284"/>
                </a:cubicBezTo>
                <a:cubicBezTo>
                  <a:pt x="29521" y="1151021"/>
                  <a:pt x="85669" y="851569"/>
                  <a:pt x="123100" y="705853"/>
                </a:cubicBezTo>
                <a:cubicBezTo>
                  <a:pt x="160531" y="560137"/>
                  <a:pt x="203310" y="494632"/>
                  <a:pt x="235394" y="376990"/>
                </a:cubicBezTo>
                <a:cubicBezTo>
                  <a:pt x="267478" y="259348"/>
                  <a:pt x="291541" y="129674"/>
                  <a:pt x="315605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2374131" y="4574698"/>
            <a:ext cx="634074" cy="813167"/>
          </a:xfrm>
          <a:custGeom>
            <a:avLst/>
            <a:gdLst>
              <a:gd name="connsiteX0" fmla="*/ 435078 w 634074"/>
              <a:gd name="connsiteY0" fmla="*/ 813167 h 813167"/>
              <a:gd name="connsiteX1" fmla="*/ 597310 w 634074"/>
              <a:gd name="connsiteY1" fmla="*/ 444457 h 813167"/>
              <a:gd name="connsiteX2" fmla="*/ 626807 w 634074"/>
              <a:gd name="connsiteY2" fmla="*/ 260102 h 813167"/>
              <a:gd name="connsiteX3" fmla="*/ 494071 w 634074"/>
              <a:gd name="connsiteY3" fmla="*/ 75747 h 813167"/>
              <a:gd name="connsiteX4" fmla="*/ 191729 w 634074"/>
              <a:gd name="connsiteY4" fmla="*/ 9380 h 813167"/>
              <a:gd name="connsiteX5" fmla="*/ 0 w 634074"/>
              <a:gd name="connsiteY5" fmla="*/ 2006 h 8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074" h="813167">
                <a:moveTo>
                  <a:pt x="435078" y="813167"/>
                </a:moveTo>
                <a:cubicBezTo>
                  <a:pt x="500216" y="674900"/>
                  <a:pt x="565355" y="536634"/>
                  <a:pt x="597310" y="444457"/>
                </a:cubicBezTo>
                <a:cubicBezTo>
                  <a:pt x="629265" y="352280"/>
                  <a:pt x="644014" y="321554"/>
                  <a:pt x="626807" y="260102"/>
                </a:cubicBezTo>
                <a:cubicBezTo>
                  <a:pt x="609601" y="198650"/>
                  <a:pt x="566584" y="117534"/>
                  <a:pt x="494071" y="75747"/>
                </a:cubicBezTo>
                <a:cubicBezTo>
                  <a:pt x="421558" y="33960"/>
                  <a:pt x="274074" y="21670"/>
                  <a:pt x="191729" y="9380"/>
                </a:cubicBezTo>
                <a:cubicBezTo>
                  <a:pt x="109384" y="-2910"/>
                  <a:pt x="54692" y="-452"/>
                  <a:pt x="0" y="200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Figura a mano libera 34"/>
          <p:cNvSpPr/>
          <p:nvPr/>
        </p:nvSpPr>
        <p:spPr bwMode="auto">
          <a:xfrm>
            <a:off x="2611270" y="1152729"/>
            <a:ext cx="1876926" cy="217759"/>
          </a:xfrm>
          <a:custGeom>
            <a:avLst/>
            <a:gdLst>
              <a:gd name="connsiteX0" fmla="*/ 1876926 w 1876926"/>
              <a:gd name="connsiteY0" fmla="*/ 80360 h 217759"/>
              <a:gd name="connsiteX1" fmla="*/ 1660358 w 1876926"/>
              <a:gd name="connsiteY1" fmla="*/ 216718 h 217759"/>
              <a:gd name="connsiteX2" fmla="*/ 1371600 w 1876926"/>
              <a:gd name="connsiteY2" fmla="*/ 16192 h 217759"/>
              <a:gd name="connsiteX3" fmla="*/ 922421 w 1876926"/>
              <a:gd name="connsiteY3" fmla="*/ 32234 h 217759"/>
              <a:gd name="connsiteX4" fmla="*/ 729916 w 1876926"/>
              <a:gd name="connsiteY4" fmla="*/ 192655 h 217759"/>
              <a:gd name="connsiteX5" fmla="*/ 385010 w 1876926"/>
              <a:gd name="connsiteY5" fmla="*/ 176613 h 217759"/>
              <a:gd name="connsiteX6" fmla="*/ 0 w 1876926"/>
              <a:gd name="connsiteY6" fmla="*/ 149 h 21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6926" h="217759">
                <a:moveTo>
                  <a:pt x="1876926" y="80360"/>
                </a:moveTo>
                <a:cubicBezTo>
                  <a:pt x="1810752" y="153886"/>
                  <a:pt x="1744579" y="227413"/>
                  <a:pt x="1660358" y="216718"/>
                </a:cubicBezTo>
                <a:cubicBezTo>
                  <a:pt x="1576137" y="206023"/>
                  <a:pt x="1494589" y="46939"/>
                  <a:pt x="1371600" y="16192"/>
                </a:cubicBezTo>
                <a:cubicBezTo>
                  <a:pt x="1248611" y="-14555"/>
                  <a:pt x="1029368" y="2824"/>
                  <a:pt x="922421" y="32234"/>
                </a:cubicBezTo>
                <a:cubicBezTo>
                  <a:pt x="815474" y="61644"/>
                  <a:pt x="819484" y="168592"/>
                  <a:pt x="729916" y="192655"/>
                </a:cubicBezTo>
                <a:cubicBezTo>
                  <a:pt x="640348" y="216718"/>
                  <a:pt x="506663" y="208697"/>
                  <a:pt x="385010" y="176613"/>
                </a:cubicBezTo>
                <a:cubicBezTo>
                  <a:pt x="263357" y="144529"/>
                  <a:pt x="131678" y="72339"/>
                  <a:pt x="0" y="149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8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696744" y="5162462"/>
            <a:ext cx="1584176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Sorgenti Comunali</a:t>
            </a:r>
            <a:endParaRPr lang="it-CH" dirty="0">
              <a:solidFill>
                <a:srgbClr val="00B0F0"/>
              </a:solidFill>
            </a:endParaRPr>
          </a:p>
        </p:txBody>
      </p:sp>
      <p:sp>
        <p:nvSpPr>
          <p:cNvPr id="37" name="Ovale 36"/>
          <p:cNvSpPr/>
          <p:nvPr/>
        </p:nvSpPr>
        <p:spPr bwMode="auto">
          <a:xfrm>
            <a:off x="6655360" y="4636024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e 37"/>
          <p:cNvSpPr/>
          <p:nvPr/>
        </p:nvSpPr>
        <p:spPr bwMode="auto">
          <a:xfrm>
            <a:off x="4822945" y="1685314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e 38"/>
          <p:cNvSpPr/>
          <p:nvPr/>
        </p:nvSpPr>
        <p:spPr bwMode="auto">
          <a:xfrm>
            <a:off x="6542516" y="3284459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e 39"/>
          <p:cNvSpPr/>
          <p:nvPr/>
        </p:nvSpPr>
        <p:spPr bwMode="auto">
          <a:xfrm>
            <a:off x="5658251" y="2266238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Ovale 40"/>
          <p:cNvSpPr/>
          <p:nvPr/>
        </p:nvSpPr>
        <p:spPr bwMode="auto">
          <a:xfrm>
            <a:off x="3382551" y="850618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e 41"/>
          <p:cNvSpPr/>
          <p:nvPr/>
        </p:nvSpPr>
        <p:spPr bwMode="auto">
          <a:xfrm>
            <a:off x="2111147" y="876656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e 42"/>
          <p:cNvSpPr/>
          <p:nvPr/>
        </p:nvSpPr>
        <p:spPr bwMode="auto">
          <a:xfrm>
            <a:off x="2356744" y="1418998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2442828" y="2100867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5269425" y="3549417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e 45"/>
          <p:cNvSpPr/>
          <p:nvPr/>
        </p:nvSpPr>
        <p:spPr bwMode="auto">
          <a:xfrm>
            <a:off x="2266131" y="3245694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Ovale 46"/>
          <p:cNvSpPr/>
          <p:nvPr/>
        </p:nvSpPr>
        <p:spPr bwMode="auto">
          <a:xfrm>
            <a:off x="2143953" y="2458967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Ovale 47"/>
          <p:cNvSpPr/>
          <p:nvPr/>
        </p:nvSpPr>
        <p:spPr bwMode="auto">
          <a:xfrm>
            <a:off x="4713488" y="4636024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e 48"/>
          <p:cNvSpPr/>
          <p:nvPr/>
        </p:nvSpPr>
        <p:spPr bwMode="auto">
          <a:xfrm>
            <a:off x="3819761" y="4603220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Ovale 49"/>
          <p:cNvSpPr/>
          <p:nvPr/>
        </p:nvSpPr>
        <p:spPr bwMode="auto">
          <a:xfrm>
            <a:off x="4317001" y="4048044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Ovale 50"/>
          <p:cNvSpPr/>
          <p:nvPr/>
        </p:nvSpPr>
        <p:spPr bwMode="auto">
          <a:xfrm>
            <a:off x="3061707" y="4182609"/>
            <a:ext cx="108000" cy="108000"/>
          </a:xfrm>
          <a:prstGeom prst="ellipse">
            <a:avLst/>
          </a:prstGeom>
          <a:solidFill>
            <a:srgbClr val="00B0F0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6996654" y="0"/>
            <a:ext cx="214734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Zone gialle: attualmente non allacciate al CAI-M</a:t>
            </a:r>
            <a:endParaRPr lang="it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02234"/>
              </p:ext>
            </p:extLst>
          </p:nvPr>
        </p:nvGraphicFramePr>
        <p:xfrm>
          <a:off x="179512" y="3024065"/>
          <a:ext cx="8784976" cy="304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617046"/>
            <a:ext cx="2133600" cy="476250"/>
          </a:xfrm>
          <a:noFill/>
        </p:spPr>
        <p:txBody>
          <a:bodyPr/>
          <a:lstStyle/>
          <a:p>
            <a:fld id="{703AC3C1-67F1-4E75-853B-7499B6BA5F52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6011863" y="2513484"/>
            <a:ext cx="1081087" cy="7191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CH"/>
          </a:p>
        </p:txBody>
      </p:sp>
      <p:sp>
        <p:nvSpPr>
          <p:cNvPr id="12" name="CasellaDiTesto 11"/>
          <p:cNvSpPr txBox="1"/>
          <p:nvPr/>
        </p:nvSpPr>
        <p:spPr>
          <a:xfrm>
            <a:off x="2339752" y="0"/>
            <a:ext cx="4139952" cy="36933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Produzione fonti consortili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45494"/>
              </p:ext>
            </p:extLst>
          </p:nvPr>
        </p:nvGraphicFramePr>
        <p:xfrm>
          <a:off x="179512" y="476672"/>
          <a:ext cx="6835944" cy="2131200"/>
        </p:xfrm>
        <a:graphic>
          <a:graphicData uri="http://schemas.openxmlformats.org/drawingml/2006/table">
            <a:tbl>
              <a:tblPr/>
              <a:tblGrid>
                <a:gridCol w="2937880"/>
                <a:gridCol w="1949032"/>
                <a:gridCol w="1949032"/>
              </a:tblGrid>
              <a:tr h="558000">
                <a:tc>
                  <a:txBody>
                    <a:bodyPr/>
                    <a:lstStyle/>
                    <a:p>
                      <a:pPr algn="l" fontAlgn="b"/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Q </a:t>
                      </a:r>
                      <a:r>
                        <a:rPr lang="it-CH" sz="15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media</a:t>
                      </a:r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l/</a:t>
                      </a:r>
                      <a:r>
                        <a:rPr lang="it-CH" sz="1500" b="0" i="0" u="none" strike="noStrike" baseline="0" dirty="0" err="1">
                          <a:effectLst/>
                          <a:latin typeface="Arial" panose="020B0604020202020204" pitchFamily="34" charset="0"/>
                        </a:rPr>
                        <a:t>min</a:t>
                      </a:r>
                      <a:endParaRPr lang="it-CH" sz="15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Q </a:t>
                      </a:r>
                      <a:r>
                        <a:rPr lang="it-CH" sz="15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minima</a:t>
                      </a:r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l/</a:t>
                      </a:r>
                      <a:r>
                        <a:rPr lang="it-CH" sz="1500" b="0" i="0" u="none" strike="noStrike" baseline="0" dirty="0" err="1">
                          <a:effectLst/>
                          <a:latin typeface="Arial" panose="020B0604020202020204" pitchFamily="34" charset="0"/>
                        </a:rPr>
                        <a:t>min</a:t>
                      </a:r>
                      <a:endParaRPr lang="it-CH" sz="15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Sorgenti </a:t>
                      </a:r>
                      <a:r>
                        <a:rPr lang="it-CH" sz="1500" b="0" i="0" u="none" strike="noStrike" baseline="0" dirty="0" err="1">
                          <a:effectLst/>
                          <a:latin typeface="Arial" panose="020B0604020202020204" pitchFamily="34" charset="0"/>
                        </a:rPr>
                        <a:t>Mattarone-Tossighera</a:t>
                      </a:r>
                      <a:endParaRPr lang="it-CH" sz="15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it-CH" sz="1500" b="0" i="0" u="none" strike="noStrike" baseline="0">
                          <a:effectLst/>
                          <a:latin typeface="Arial" panose="020B0604020202020204" pitchFamily="34" charset="0"/>
                        </a:rPr>
                        <a:t>Captazione Riale Frassino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it-CH" sz="1500" b="1" i="0" u="none" strike="noStrike" baseline="0">
                          <a:effectLst/>
                          <a:latin typeface="Arial" panose="020B0604020202020204" pitchFamily="34" charset="0"/>
                        </a:rPr>
                        <a:t>TOTALE SORGENTI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1450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16">
                <a:tc>
                  <a:txBody>
                    <a:bodyPr/>
                    <a:lstStyle/>
                    <a:p>
                      <a:pPr algn="l" fontAlgn="b"/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Pozzi delle Gerre </a:t>
                      </a:r>
                      <a:endParaRPr lang="it-CH" sz="1500" b="0" i="0" u="none" strike="noStrike" baseline="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it-CH" sz="15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concessione: 2000 l/</a:t>
                      </a:r>
                      <a:r>
                        <a:rPr lang="it-CH" sz="1500" b="0" i="0" u="none" strike="noStrike" baseline="0" dirty="0" err="1">
                          <a:effectLst/>
                          <a:latin typeface="Arial" panose="020B0604020202020204" pitchFamily="34" charset="0"/>
                        </a:rPr>
                        <a:t>min</a:t>
                      </a:r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917 (1 pompa)</a:t>
                      </a:r>
                      <a:endParaRPr lang="it-CH" sz="15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700 </a:t>
                      </a:r>
                      <a:endParaRPr lang="it-CH" sz="15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it-CH" sz="1500" b="1" i="0" u="none" strike="noStrike" baseline="0">
                          <a:effectLst/>
                          <a:latin typeface="Arial" panose="020B0604020202020204" pitchFamily="34" charset="0"/>
                        </a:rPr>
                        <a:t>TOTALE FONTI CONSORTILI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>
                          <a:effectLst/>
                          <a:latin typeface="Arial" panose="020B0604020202020204" pitchFamily="34" charset="0"/>
                        </a:rPr>
                        <a:t>2367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1250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502024" y="2699628"/>
            <a:ext cx="4139952" cy="36933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/>
              <a:t>Modello di calcolo utilizzato</a:t>
            </a:r>
            <a:endParaRPr lang="it-CH" dirty="0"/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971600" y="4889053"/>
            <a:ext cx="3600400" cy="0"/>
          </a:xfrm>
          <a:prstGeom prst="straightConnector1">
            <a:avLst/>
          </a:prstGeom>
          <a:noFill/>
          <a:ln w="730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onnettore 2 16"/>
          <p:cNvCxnSpPr/>
          <p:nvPr/>
        </p:nvCxnSpPr>
        <p:spPr bwMode="auto">
          <a:xfrm>
            <a:off x="6341313" y="4889053"/>
            <a:ext cx="2335837" cy="0"/>
          </a:xfrm>
          <a:prstGeom prst="straightConnector1">
            <a:avLst/>
          </a:prstGeom>
          <a:noFill/>
          <a:ln w="730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1374339" y="4457005"/>
            <a:ext cx="26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10 mesi : Q media</a:t>
            </a:r>
            <a:endParaRPr lang="it-CH" dirty="0">
              <a:solidFill>
                <a:srgbClr val="00B05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51982" y="44570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10 mesi : Q media</a:t>
            </a:r>
            <a:endParaRPr lang="it-CH" dirty="0">
              <a:solidFill>
                <a:srgbClr val="00B05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4572000" y="4889053"/>
            <a:ext cx="1769313" cy="0"/>
          </a:xfrm>
          <a:prstGeom prst="straightConnector1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4638754" y="3452398"/>
            <a:ext cx="170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 mesi :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Q minima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3635896" y="980728"/>
            <a:ext cx="864096" cy="392538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187624" y="332656"/>
            <a:ext cx="1944216" cy="646331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Collaudo </a:t>
            </a:r>
            <a:r>
              <a:rPr lang="it-CH" dirty="0" smtClean="0">
                <a:solidFill>
                  <a:srgbClr val="0000FF"/>
                </a:solidFill>
              </a:rPr>
              <a:t>1976: 2954 l/</a:t>
            </a:r>
            <a:r>
              <a:rPr lang="it-CH" dirty="0" err="1" smtClean="0">
                <a:solidFill>
                  <a:srgbClr val="0000FF"/>
                </a:solidFill>
              </a:rPr>
              <a:t>min</a:t>
            </a:r>
            <a:endParaRPr lang="it-IT" dirty="0" smtClean="0">
              <a:solidFill>
                <a:srgbClr val="0000FF"/>
              </a:solidFill>
            </a:endParaRPr>
          </a:p>
        </p:txBody>
      </p:sp>
      <p:cxnSp>
        <p:nvCxnSpPr>
          <p:cNvPr id="24" name="Connettore 2 23"/>
          <p:cNvCxnSpPr>
            <a:endCxn id="22" idx="2"/>
          </p:cNvCxnSpPr>
          <p:nvPr/>
        </p:nvCxnSpPr>
        <p:spPr bwMode="auto">
          <a:xfrm>
            <a:off x="3059832" y="908720"/>
            <a:ext cx="576064" cy="268277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04094"/>
              </p:ext>
            </p:extLst>
          </p:nvPr>
        </p:nvGraphicFramePr>
        <p:xfrm>
          <a:off x="7017217" y="469849"/>
          <a:ext cx="1949032" cy="2136494"/>
        </p:xfrm>
        <a:graphic>
          <a:graphicData uri="http://schemas.openxmlformats.org/drawingml/2006/table">
            <a:tbl>
              <a:tblPr/>
              <a:tblGrid>
                <a:gridCol w="1949032"/>
              </a:tblGrid>
              <a:tr h="565237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5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Q prodotta durante 1 anno mc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4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567'331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4719"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114'437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6482"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681'768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76"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462'601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484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5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1'144'369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3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  <p:bldP spid="18" grpId="0"/>
      <p:bldP spid="19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71717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Ipotesi di calcolo dei fabbisogni comunali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2335" y="1003833"/>
            <a:ext cx="6734864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it-IT" sz="2000" dirty="0" smtClean="0"/>
              <a:t>Fabbisogno medio pro capite: F medio = 257 l/g/AE</a:t>
            </a:r>
          </a:p>
          <a:p>
            <a:pPr algn="l">
              <a:spcBef>
                <a:spcPts val="0"/>
              </a:spcBef>
            </a:pPr>
            <a:r>
              <a:rPr lang="it-IT" sz="2000" dirty="0" smtClean="0"/>
              <a:t>Fabbisogno massimo pro capite: F </a:t>
            </a:r>
            <a:r>
              <a:rPr lang="it-IT" sz="2000" dirty="0" err="1" smtClean="0"/>
              <a:t>max</a:t>
            </a:r>
            <a:r>
              <a:rPr lang="it-IT" sz="2000" dirty="0" smtClean="0"/>
              <a:t> = 500 l/g/AE</a:t>
            </a:r>
            <a:endParaRPr lang="it-CH" sz="2000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639891"/>
              </p:ext>
            </p:extLst>
          </p:nvPr>
        </p:nvGraphicFramePr>
        <p:xfrm>
          <a:off x="56928" y="2156736"/>
          <a:ext cx="9034818" cy="372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Connettore 2 10"/>
          <p:cNvCxnSpPr/>
          <p:nvPr/>
        </p:nvCxnSpPr>
        <p:spPr bwMode="auto">
          <a:xfrm>
            <a:off x="766612" y="3876354"/>
            <a:ext cx="4026089" cy="3536"/>
          </a:xfrm>
          <a:prstGeom prst="straightConnector1">
            <a:avLst/>
          </a:prstGeom>
          <a:noFill/>
          <a:ln w="730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flipV="1">
            <a:off x="6179876" y="3876828"/>
            <a:ext cx="2543974" cy="3063"/>
          </a:xfrm>
          <a:prstGeom prst="straightConnector1">
            <a:avLst/>
          </a:prstGeom>
          <a:noFill/>
          <a:ln w="730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1520986" y="3499466"/>
            <a:ext cx="26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10 mesi : F medio</a:t>
            </a:r>
            <a:endParaRPr lang="it-CH" dirty="0">
              <a:solidFill>
                <a:srgbClr val="00B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98572" y="34784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10 mesi : F medio</a:t>
            </a:r>
            <a:endParaRPr lang="it-CH" dirty="0">
              <a:solidFill>
                <a:srgbClr val="00B05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4798160" y="3867904"/>
            <a:ext cx="1389224" cy="8924"/>
          </a:xfrm>
          <a:prstGeom prst="straightConnector1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4650229" y="3902240"/>
            <a:ext cx="170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2 mesi :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F </a:t>
            </a:r>
            <a:r>
              <a:rPr lang="it-IT" dirty="0" err="1" smtClean="0">
                <a:solidFill>
                  <a:srgbClr val="FF0000"/>
                </a:solidFill>
              </a:rPr>
              <a:t>max</a:t>
            </a:r>
            <a:endParaRPr lang="it-CH" dirty="0">
              <a:solidFill>
                <a:srgbClr val="FF0000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828205" y="45924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45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33832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/>
              <a:t>Calcolo fabbisogni dei singoli Comuni (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r>
              <a:rPr lang="it-IT" dirty="0" smtClean="0"/>
              <a:t>) nei 10 mesi di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consumo</a:t>
            </a:r>
            <a:r>
              <a:rPr lang="it-IT" dirty="0" smtClean="0"/>
              <a:t> normale</a:t>
            </a:r>
            <a:endParaRPr lang="it-CH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92940"/>
              </p:ext>
            </p:extLst>
          </p:nvPr>
        </p:nvGraphicFramePr>
        <p:xfrm>
          <a:off x="107504" y="404664"/>
          <a:ext cx="8928992" cy="5547360"/>
        </p:xfrm>
        <a:graphic>
          <a:graphicData uri="http://schemas.openxmlformats.org/drawingml/2006/table">
            <a:tbl>
              <a:tblPr/>
              <a:tblGrid>
                <a:gridCol w="1440160"/>
                <a:gridCol w="1368152"/>
                <a:gridCol w="1296144"/>
                <a:gridCol w="1440160"/>
                <a:gridCol w="1368152"/>
                <a:gridCol w="2016224"/>
              </a:tblGrid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COMUNE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SEZIONE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Abitanti equivalenti (AE) ATTUALI</a:t>
                      </a:r>
                      <a:br>
                        <a:rPr lang="it-CH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CH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allacciati al </a:t>
                      </a:r>
                      <a:r>
                        <a:rPr lang="it-CH" sz="14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CAI-M       </a:t>
                      </a:r>
                      <a:endParaRPr lang="it-CH" sz="1400" b="1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Consumo durante 10 mesi                   (</a:t>
                      </a:r>
                      <a:r>
                        <a:rPr lang="it-CH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mc/anno)</a:t>
                      </a:r>
                      <a:endParaRPr lang="it-CH" sz="14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Produzione delle fonti </a:t>
                      </a:r>
                      <a:r>
                        <a:rPr lang="it-CH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comunali durante </a:t>
                      </a:r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10 mesi       (</a:t>
                      </a:r>
                      <a:r>
                        <a:rPr lang="it-CH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mc/anno)</a:t>
                      </a:r>
                      <a:endParaRPr lang="it-CH" sz="14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Acqua che deve fornire il </a:t>
                      </a:r>
                      <a:r>
                        <a:rPr lang="it-CH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CAI-M </a:t>
                      </a:r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per coprire il deficit di produzione delle sorgenti comunali durante 10 mesi                (</a:t>
                      </a:r>
                      <a:r>
                        <a:rPr lang="it-CH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mc/anno)</a:t>
                      </a:r>
                      <a:endParaRPr lang="it-CH" sz="1400" b="0" i="0" u="none" strike="noStrike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AGNO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5'638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439'745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121'305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318'441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ALTO MALCANTONE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AROSIO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3'120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3'120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BRENO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42'128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17'453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24'675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FESCOGGIA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16'035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11'344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4'690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MUGENA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19'066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19'066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VEZIO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23'211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13'090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10'122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ARANNO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34'399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32'724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1'675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BEDIGLIORA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41'315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37'087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4'227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BIOGGIO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BIOGGIO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2'554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199'222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373'054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BOSCO-L.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54'427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39'269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15'158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CIMO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32'001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32'001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 v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ISEO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20'999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20'999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CADEMARIO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95'552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176'710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CROGLIO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100'440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87'264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13'176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CURIO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47'737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34'906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12'831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MIGLIEGLIA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NEGGIO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34'789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65'448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NOVAGGIO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1'195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93'238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93'238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VERNATE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61'699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>
                          <a:effectLst/>
                          <a:latin typeface="Arial" panose="020B0604020202020204" pitchFamily="34" charset="0"/>
                        </a:rPr>
                        <a:t>54'540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CH" sz="1400" b="0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7'159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020">
                <a:tc>
                  <a:txBody>
                    <a:bodyPr/>
                    <a:lstStyle/>
                    <a:p>
                      <a:pPr algn="l" fontAlgn="b"/>
                      <a:r>
                        <a:rPr lang="it-CH" sz="1400" b="1" i="0" u="none" strike="noStrike" baseline="0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400" b="1" i="0" u="none" strike="noStrike" baseline="0">
                          <a:effectLst/>
                          <a:latin typeface="Arial" panose="020B0604020202020204" pitchFamily="34" charset="0"/>
                        </a:rPr>
                        <a:t>17'424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400" b="1" i="0" u="none" strike="noStrike" baseline="0">
                          <a:effectLst/>
                          <a:latin typeface="Arial" panose="020B0604020202020204" pitchFamily="34" charset="0"/>
                        </a:rPr>
                        <a:t>1'359'120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1'064'192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400" b="1" i="0" u="none" strike="noStrike" baseline="0" dirty="0"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580'578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e 10"/>
          <p:cNvSpPr/>
          <p:nvPr/>
        </p:nvSpPr>
        <p:spPr bwMode="auto">
          <a:xfrm>
            <a:off x="7524328" y="1556792"/>
            <a:ext cx="1008112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4355976" y="5661248"/>
            <a:ext cx="1152128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7452320" y="5661248"/>
            <a:ext cx="1080120" cy="4254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it-C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a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764828"/>
              </p:ext>
            </p:extLst>
          </p:nvPr>
        </p:nvGraphicFramePr>
        <p:xfrm>
          <a:off x="-1" y="260648"/>
          <a:ext cx="9144001" cy="284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" y="6202662"/>
            <a:ext cx="535173" cy="45793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6274661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2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Consorzio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Approvvigionamento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Idrico</a:t>
            </a:r>
            <a:r>
              <a:rPr lang="en-US" sz="1200" b="1" dirty="0" smtClean="0">
                <a:solidFill>
                  <a:srgbClr val="003C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Malcantone</a:t>
            </a:r>
            <a:endParaRPr lang="it-CH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5877272"/>
            <a:ext cx="0" cy="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92281" y="0"/>
            <a:ext cx="7610832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Calcolo idraulico: situazione attuale, 10 mesi di consumo medio</a:t>
            </a:r>
            <a:endParaRPr lang="it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8395" y="4353778"/>
            <a:ext cx="8244408" cy="1523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it-IT" sz="800" b="0" u="sng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0" u="sng" dirty="0" smtClean="0"/>
              <a:t>Per 10 mesi all’anno il quantitativo delle sorgenti CAI-M è ATTUALMENTE sufficiente a coprire il fabbisogno dell’intero comprensorio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0" u="sng" dirty="0" smtClean="0"/>
              <a:t>E’ possibile eliminare la fornitura da terzi (AIL) per 10 mesi all’anno (</a:t>
            </a:r>
            <a:r>
              <a:rPr lang="it-IT" sz="2000" b="0" u="sng" dirty="0" err="1" smtClean="0"/>
              <a:t>ca</a:t>
            </a:r>
            <a:r>
              <a:rPr lang="it-IT" sz="2000" b="0" u="sng" dirty="0" smtClean="0"/>
              <a:t>. 320’000 mc/anno = </a:t>
            </a:r>
            <a:r>
              <a:rPr lang="it-IT" sz="2000" b="0" u="sng" dirty="0" err="1" smtClean="0">
                <a:solidFill>
                  <a:srgbClr val="FF0000"/>
                </a:solidFill>
              </a:rPr>
              <a:t>ca</a:t>
            </a:r>
            <a:r>
              <a:rPr lang="it-IT" sz="2000" b="0" u="sng" dirty="0" smtClean="0">
                <a:solidFill>
                  <a:srgbClr val="FF0000"/>
                </a:solidFill>
              </a:rPr>
              <a:t>. CHF 200’000 /anno 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691680" y="3461790"/>
            <a:ext cx="576064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4000" dirty="0" smtClean="0">
                <a:solidFill>
                  <a:srgbClr val="FF0000"/>
                </a:solidFill>
              </a:rPr>
              <a:t>Fabbisogno:1’359’120 mc </a:t>
            </a:r>
            <a:endParaRPr lang="it-CH" sz="4000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20072" y="5589240"/>
            <a:ext cx="2912488" cy="3693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it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2171</Words>
  <Application>Microsoft Office PowerPoint</Application>
  <PresentationFormat>Presentazione su schermo (4:3)</PresentationFormat>
  <Paragraphs>3606</Paragraphs>
  <Slides>25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Tema di Office</vt:lpstr>
      <vt:lpstr>AutoCAD 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Tabella Investimenti eseguiti</vt:lpstr>
      <vt:lpstr>       Tabella riassuntiva progetti domanda di costruzione in corso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CON CC COMUNE DI BIOGGIO  Mercoledì 20.09.2018 – Ore 18:00</dc:title>
  <dc:creator>Dante Morenzoni</dc:creator>
  <cp:lastModifiedBy>Dante Morenzoni</cp:lastModifiedBy>
  <cp:revision>49</cp:revision>
  <dcterms:created xsi:type="dcterms:W3CDTF">2018-08-25T14:20:23Z</dcterms:created>
  <dcterms:modified xsi:type="dcterms:W3CDTF">2018-10-17T12:27:56Z</dcterms:modified>
</cp:coreProperties>
</file>